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1.xml" ContentType="application/vnd.openxmlformats-officedocument.presentationml.tag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3"/>
  </p:notesMasterIdLst>
  <p:sldIdLst>
    <p:sldId id="256" r:id="rId2"/>
    <p:sldId id="420" r:id="rId3"/>
    <p:sldId id="421" r:id="rId4"/>
    <p:sldId id="405" r:id="rId5"/>
    <p:sldId id="392" r:id="rId6"/>
    <p:sldId id="402" r:id="rId7"/>
    <p:sldId id="393" r:id="rId8"/>
    <p:sldId id="403" r:id="rId9"/>
    <p:sldId id="406" r:id="rId10"/>
    <p:sldId id="409" r:id="rId11"/>
    <p:sldId id="411" r:id="rId12"/>
    <p:sldId id="424" r:id="rId13"/>
    <p:sldId id="416" r:id="rId14"/>
    <p:sldId id="423" r:id="rId15"/>
    <p:sldId id="414" r:id="rId16"/>
    <p:sldId id="412" r:id="rId17"/>
    <p:sldId id="413" r:id="rId18"/>
    <p:sldId id="417" r:id="rId19"/>
    <p:sldId id="396" r:id="rId20"/>
    <p:sldId id="398" r:id="rId21"/>
    <p:sldId id="40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7D31"/>
    <a:srgbClr val="FFC031"/>
    <a:srgbClr val="FFC000"/>
    <a:srgbClr val="255C81"/>
    <a:srgbClr val="B7CFE7"/>
    <a:srgbClr val="8696E6"/>
    <a:srgbClr val="D5EFFF"/>
    <a:srgbClr val="FFF6E5"/>
    <a:srgbClr val="FFDF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6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84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none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l-GR" dirty="0"/>
              <a:t>Εξέλιξη δημοσιεύσεων &amp; αναφορών</a:t>
            </a:r>
            <a:r>
              <a:rPr lang="el-GR" baseline="0" dirty="0"/>
              <a:t> </a:t>
            </a:r>
            <a:r>
              <a:rPr lang="el-GR" dirty="0"/>
              <a:t>μελών</a:t>
            </a:r>
            <a:r>
              <a:rPr lang="el-GR" baseline="0" dirty="0"/>
              <a:t> ΔΕΠ</a:t>
            </a:r>
          </a:p>
          <a:p>
            <a:pPr>
              <a:defRPr/>
            </a:pPr>
            <a:r>
              <a:rPr lang="el-GR" dirty="0"/>
              <a:t>(</a:t>
            </a:r>
            <a:r>
              <a:rPr lang="en-US" dirty="0"/>
              <a:t>Google Scholar)</a:t>
            </a:r>
          </a:p>
        </c:rich>
      </c:tx>
      <c:layout>
        <c:manualLayout>
          <c:xMode val="edge"/>
          <c:yMode val="edge"/>
          <c:x val="0.13943622811952913"/>
          <c:y val="2.13570693896649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none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Δημοσιεύσεις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58</c:v>
                </c:pt>
                <c:pt idx="1">
                  <c:v>68</c:v>
                </c:pt>
                <c:pt idx="2">
                  <c:v>71</c:v>
                </c:pt>
                <c:pt idx="3">
                  <c:v>127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AA-4102-AA35-5187AC98E1D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67"/>
        <c:axId val="230799024"/>
        <c:axId val="230799504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Αναφορές</c:v>
                </c:pt>
              </c:strCache>
            </c:strRef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2185</c:v>
                </c:pt>
                <c:pt idx="1">
                  <c:v>2610</c:v>
                </c:pt>
                <c:pt idx="2">
                  <c:v>2396</c:v>
                </c:pt>
                <c:pt idx="3">
                  <c:v>2581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2AA-4102-AA35-5187AC98E1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86664160"/>
        <c:axId val="580858704"/>
      </c:lineChart>
      <c:catAx>
        <c:axId val="2307990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0799504"/>
        <c:crosses val="autoZero"/>
        <c:auto val="1"/>
        <c:lblAlgn val="ctr"/>
        <c:lblOffset val="100"/>
        <c:noMultiLvlLbl val="0"/>
      </c:catAx>
      <c:valAx>
        <c:axId val="230799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4472C4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0799024"/>
        <c:crosses val="autoZero"/>
        <c:crossBetween val="between"/>
      </c:valAx>
      <c:valAx>
        <c:axId val="580858704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ED7D3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6664160"/>
        <c:crosses val="max"/>
        <c:crossBetween val="between"/>
      </c:valAx>
      <c:catAx>
        <c:axId val="9866641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80858704"/>
        <c:crosses val="autoZero"/>
        <c:auto val="1"/>
        <c:lblAlgn val="ctr"/>
        <c:lblOffset val="100"/>
        <c:noMultiLvlLbl val="0"/>
      </c:cat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8021038385826768E-2"/>
          <c:y val="7.5714931365961413E-2"/>
          <c:w val="0.94583058562992128"/>
          <c:h val="0.76748654235442038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Πλήθος μαθημάτων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Sheet1!$A$2:$A$7</c:f>
              <c:strCache>
                <c:ptCount val="6"/>
                <c:pt idx="0">
                  <c:v>1985-2000</c:v>
                </c:pt>
                <c:pt idx="1">
                  <c:v>2001-2008</c:v>
                </c:pt>
                <c:pt idx="2">
                  <c:v>2009-2011</c:v>
                </c:pt>
                <c:pt idx="3">
                  <c:v>2012-2017</c:v>
                </c:pt>
                <c:pt idx="4">
                  <c:v>2018-2019</c:v>
                </c:pt>
                <c:pt idx="5">
                  <c:v>2020-2025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41</c:v>
                </c:pt>
                <c:pt idx="1">
                  <c:v>48</c:v>
                </c:pt>
                <c:pt idx="2">
                  <c:v>47</c:v>
                </c:pt>
                <c:pt idx="3">
                  <c:v>48</c:v>
                </c:pt>
                <c:pt idx="4">
                  <c:v>58</c:v>
                </c:pt>
                <c:pt idx="5">
                  <c:v>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3AF-44E2-96B4-0A6325D626B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Πλήθος εργαστηρίων</c:v>
                </c:pt>
              </c:strCache>
            </c:strRef>
          </c:tx>
          <c:spPr>
            <a:ln w="28575" cap="rnd">
              <a:solidFill>
                <a:schemeClr val="accent1"/>
              </a:solidFill>
              <a:prstDash val="sysDot"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Sheet1!$A$2:$A$7</c:f>
              <c:strCache>
                <c:ptCount val="6"/>
                <c:pt idx="0">
                  <c:v>1985-2000</c:v>
                </c:pt>
                <c:pt idx="1">
                  <c:v>2001-2008</c:v>
                </c:pt>
                <c:pt idx="2">
                  <c:v>2009-2011</c:v>
                </c:pt>
                <c:pt idx="3">
                  <c:v>2012-2017</c:v>
                </c:pt>
                <c:pt idx="4">
                  <c:v>2018-2019</c:v>
                </c:pt>
                <c:pt idx="5">
                  <c:v>2020-2025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29</c:v>
                </c:pt>
                <c:pt idx="1">
                  <c:v>30</c:v>
                </c:pt>
                <c:pt idx="2">
                  <c:v>28</c:v>
                </c:pt>
                <c:pt idx="3">
                  <c:v>30</c:v>
                </c:pt>
                <c:pt idx="4">
                  <c:v>21</c:v>
                </c:pt>
                <c:pt idx="5">
                  <c:v>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3AF-44E2-96B4-0A6325D626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93305744"/>
        <c:axId val="493306704"/>
      </c:lineChart>
      <c:lineChart>
        <c:grouping val="standar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Ποσοστό εργαστηρίων</c:v>
                </c:pt>
              </c:strCache>
            </c:strRef>
          </c:tx>
          <c:spPr>
            <a:ln w="28575" cap="rnd">
              <a:solidFill>
                <a:schemeClr val="accent6">
                  <a:lumMod val="75000"/>
                </a:schemeClr>
              </a:solidFill>
              <a:prstDash val="sysDot"/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75000"/>
                </a:schemeClr>
              </a:solidFill>
              <a:ln w="9525">
                <a:solidFill>
                  <a:schemeClr val="accent6">
                    <a:lumMod val="75000"/>
                  </a:schemeClr>
                </a:solidFill>
                <a:prstDash val="solid"/>
              </a:ln>
              <a:effectLst/>
            </c:spPr>
          </c:marker>
          <c:cat>
            <c:strRef>
              <c:f>Sheet1!$A$2:$A$7</c:f>
              <c:strCache>
                <c:ptCount val="6"/>
                <c:pt idx="0">
                  <c:v>1985-2000</c:v>
                </c:pt>
                <c:pt idx="1">
                  <c:v>2001-2008</c:v>
                </c:pt>
                <c:pt idx="2">
                  <c:v>2009-2011</c:v>
                </c:pt>
                <c:pt idx="3">
                  <c:v>2012-2017</c:v>
                </c:pt>
                <c:pt idx="4">
                  <c:v>2018-2019</c:v>
                </c:pt>
                <c:pt idx="5">
                  <c:v>2020-2025</c:v>
                </c:pt>
              </c:strCache>
            </c:strRef>
          </c:cat>
          <c:val>
            <c:numRef>
              <c:f>Sheet1!$D$2:$D$7</c:f>
              <c:numCache>
                <c:formatCode>0%</c:formatCode>
                <c:ptCount val="6"/>
                <c:pt idx="0">
                  <c:v>0.71</c:v>
                </c:pt>
                <c:pt idx="1">
                  <c:v>0.63</c:v>
                </c:pt>
                <c:pt idx="2">
                  <c:v>0.6</c:v>
                </c:pt>
                <c:pt idx="3">
                  <c:v>0.63</c:v>
                </c:pt>
                <c:pt idx="4">
                  <c:v>0.36</c:v>
                </c:pt>
                <c:pt idx="5">
                  <c:v>0.31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3AF-44E2-96B4-0A6325D626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08223680"/>
        <c:axId val="408222240"/>
      </c:lineChart>
      <c:catAx>
        <c:axId val="493305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306704"/>
        <c:crosses val="autoZero"/>
        <c:auto val="1"/>
        <c:lblAlgn val="ctr"/>
        <c:lblOffset val="100"/>
        <c:noMultiLvlLbl val="0"/>
      </c:catAx>
      <c:valAx>
        <c:axId val="493306704"/>
        <c:scaling>
          <c:orientation val="minMax"/>
          <c:max val="9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305744"/>
        <c:crosses val="autoZero"/>
        <c:crossBetween val="between"/>
        <c:majorUnit val="20"/>
      </c:valAx>
      <c:valAx>
        <c:axId val="408222240"/>
        <c:scaling>
          <c:orientation val="minMax"/>
          <c:max val="2"/>
          <c:min val="0"/>
        </c:scaling>
        <c:delete val="0"/>
        <c:axPos val="r"/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8223680"/>
        <c:crosses val="max"/>
        <c:crossBetween val="between"/>
        <c:majorUnit val="0.5"/>
        <c:minorUnit val="0.1"/>
      </c:valAx>
      <c:catAx>
        <c:axId val="4082236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08222240"/>
        <c:crosses val="autoZero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solidFill>
          <a:schemeClr val="bg2">
            <a:lumMod val="90000"/>
          </a:schemeClr>
        </a:solid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2">
        <a:lumMod val="90000"/>
      </a:scheme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l-GR" sz="1800" dirty="0"/>
              <a:t>Πλήθος </a:t>
            </a:r>
            <a:r>
              <a:rPr lang="el-GR" sz="1800" dirty="0" err="1"/>
              <a:t>ασκουμένων</a:t>
            </a:r>
            <a:r>
              <a:rPr lang="el-GR" sz="1800" dirty="0"/>
              <a:t> Πρακτικής Άσκησης (2018-2024)</a:t>
            </a:r>
            <a:endParaRPr lang="en-US" sz="1800" dirty="0"/>
          </a:p>
        </c:rich>
      </c:tx>
      <c:layout>
        <c:manualLayout>
          <c:xMode val="edge"/>
          <c:yMode val="edge"/>
          <c:x val="0.2873359990157480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4.8021038385826768E-2"/>
          <c:y val="7.5714931365961413E-2"/>
          <c:w val="0.94583058562992128"/>
          <c:h val="0.76748654235442038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ΠΑΔΑ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Sheet1!$A$2:$A$7</c:f>
              <c:strCache>
                <c:ptCount val="6"/>
                <c:pt idx="0">
                  <c:v>2018-2019</c:v>
                </c:pt>
                <c:pt idx="1">
                  <c:v>2019-2020</c:v>
                </c:pt>
                <c:pt idx="2">
                  <c:v>2020-2021</c:v>
                </c:pt>
                <c:pt idx="3">
                  <c:v>2021-2022</c:v>
                </c:pt>
                <c:pt idx="4">
                  <c:v>2022-2023</c:v>
                </c:pt>
                <c:pt idx="5">
                  <c:v>2023-2024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0</c:v>
                </c:pt>
                <c:pt idx="1">
                  <c:v>23</c:v>
                </c:pt>
                <c:pt idx="2">
                  <c:v>26</c:v>
                </c:pt>
                <c:pt idx="3">
                  <c:v>72</c:v>
                </c:pt>
                <c:pt idx="4">
                  <c:v>61</c:v>
                </c:pt>
                <c:pt idx="5">
                  <c:v>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9E6-4D53-8190-DBAC0CBB8C4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ΤΕΙ  (εναπομείναντες)</c:v>
                </c:pt>
              </c:strCache>
            </c:strRef>
          </c:tx>
          <c:spPr>
            <a:ln w="28575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75000"/>
                </a:schemeClr>
              </a:solidFill>
              <a:ln w="9525">
                <a:solidFill>
                  <a:schemeClr val="accent6">
                    <a:lumMod val="75000"/>
                  </a:schemeClr>
                </a:solidFill>
              </a:ln>
              <a:effectLst/>
            </c:spPr>
          </c:marker>
          <c:cat>
            <c:strRef>
              <c:f>Sheet1!$A$2:$A$7</c:f>
              <c:strCache>
                <c:ptCount val="6"/>
                <c:pt idx="0">
                  <c:v>2018-2019</c:v>
                </c:pt>
                <c:pt idx="1">
                  <c:v>2019-2020</c:v>
                </c:pt>
                <c:pt idx="2">
                  <c:v>2020-2021</c:v>
                </c:pt>
                <c:pt idx="3">
                  <c:v>2021-2022</c:v>
                </c:pt>
                <c:pt idx="4">
                  <c:v>2022-2023</c:v>
                </c:pt>
                <c:pt idx="5">
                  <c:v>2023-2024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65</c:v>
                </c:pt>
                <c:pt idx="1">
                  <c:v>28</c:v>
                </c:pt>
                <c:pt idx="2">
                  <c:v>10</c:v>
                </c:pt>
                <c:pt idx="3">
                  <c:v>24</c:v>
                </c:pt>
                <c:pt idx="4">
                  <c:v>14</c:v>
                </c:pt>
                <c:pt idx="5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9E6-4D53-8190-DBAC0CBB8C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93305744"/>
        <c:axId val="493306704"/>
      </c:lineChart>
      <c:lineChart>
        <c:grouping val="standar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Σύνολο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Sheet1!$A$2:$A$7</c:f>
              <c:strCache>
                <c:ptCount val="6"/>
                <c:pt idx="0">
                  <c:v>2018-2019</c:v>
                </c:pt>
                <c:pt idx="1">
                  <c:v>2019-2020</c:v>
                </c:pt>
                <c:pt idx="2">
                  <c:v>2020-2021</c:v>
                </c:pt>
                <c:pt idx="3">
                  <c:v>2021-2022</c:v>
                </c:pt>
                <c:pt idx="4">
                  <c:v>2022-2023</c:v>
                </c:pt>
                <c:pt idx="5">
                  <c:v>2023-2024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65</c:v>
                </c:pt>
                <c:pt idx="1">
                  <c:v>51</c:v>
                </c:pt>
                <c:pt idx="2">
                  <c:v>36</c:v>
                </c:pt>
                <c:pt idx="3">
                  <c:v>96</c:v>
                </c:pt>
                <c:pt idx="4">
                  <c:v>75</c:v>
                </c:pt>
                <c:pt idx="5">
                  <c:v>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9E6-4D53-8190-DBAC0CBB8C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08223680"/>
        <c:axId val="408222240"/>
      </c:lineChart>
      <c:catAx>
        <c:axId val="493305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306704"/>
        <c:crosses val="autoZero"/>
        <c:auto val="1"/>
        <c:lblAlgn val="ctr"/>
        <c:lblOffset val="100"/>
        <c:noMultiLvlLbl val="0"/>
      </c:catAx>
      <c:valAx>
        <c:axId val="493306704"/>
        <c:scaling>
          <c:orientation val="minMax"/>
          <c:max val="1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305744"/>
        <c:crosses val="autoZero"/>
        <c:crossBetween val="between"/>
        <c:majorUnit val="20"/>
      </c:valAx>
      <c:valAx>
        <c:axId val="408222240"/>
        <c:scaling>
          <c:orientation val="minMax"/>
          <c:max val="8"/>
          <c:min val="6"/>
        </c:scaling>
        <c:delete val="1"/>
        <c:axPos val="r"/>
        <c:numFmt formatCode="General" sourceLinked="1"/>
        <c:majorTickMark val="out"/>
        <c:minorTickMark val="none"/>
        <c:tickLblPos val="nextTo"/>
        <c:crossAx val="408223680"/>
        <c:crosses val="max"/>
        <c:crossBetween val="between"/>
        <c:majorUnit val="0.5"/>
      </c:valAx>
      <c:catAx>
        <c:axId val="4082236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08222240"/>
        <c:crosses val="autoZero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solidFill>
          <a:schemeClr val="bg2">
            <a:lumMod val="90000"/>
          </a:schemeClr>
        </a:solid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2">
        <a:lumMod val="90000"/>
      </a:scheme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l-GR" sz="1800" dirty="0"/>
              <a:t>Απόφοιτοι Τμήματος Μηχανικών Βιοϊατρικής (2018-2024)</a:t>
            </a:r>
            <a:endParaRPr lang="en-US" sz="1800" dirty="0"/>
          </a:p>
        </c:rich>
      </c:tx>
      <c:layout>
        <c:manualLayout>
          <c:xMode val="edge"/>
          <c:yMode val="edge"/>
          <c:x val="0.26546099901574799"/>
          <c:y val="9.3223427561176034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4.8021038385826768E-2"/>
          <c:y val="7.5714931365961413E-2"/>
          <c:w val="0.94583058562992128"/>
          <c:h val="0.76748654235442038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Πλήθος αποφοίτων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Sheet1!$A$2:$A$7</c:f>
              <c:strCache>
                <c:ptCount val="6"/>
                <c:pt idx="0">
                  <c:v>2018-2019</c:v>
                </c:pt>
                <c:pt idx="1">
                  <c:v>2019-2020</c:v>
                </c:pt>
                <c:pt idx="2">
                  <c:v>2020-2021</c:v>
                </c:pt>
                <c:pt idx="3">
                  <c:v>2021-2022</c:v>
                </c:pt>
                <c:pt idx="4">
                  <c:v>2022-2023</c:v>
                </c:pt>
                <c:pt idx="5">
                  <c:v>2023-2024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71</c:v>
                </c:pt>
                <c:pt idx="1">
                  <c:v>55</c:v>
                </c:pt>
                <c:pt idx="2">
                  <c:v>48</c:v>
                </c:pt>
                <c:pt idx="3">
                  <c:v>74</c:v>
                </c:pt>
                <c:pt idx="4">
                  <c:v>57</c:v>
                </c:pt>
                <c:pt idx="5">
                  <c:v>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0AE-4AB4-AAF0-77B63F4968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93305744"/>
        <c:axId val="493306704"/>
      </c:line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Βαθμός πτυχίου (μ.ο.)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Sheet1!$A$2:$A$7</c:f>
              <c:strCache>
                <c:ptCount val="6"/>
                <c:pt idx="0">
                  <c:v>2018-2019</c:v>
                </c:pt>
                <c:pt idx="1">
                  <c:v>2019-2020</c:v>
                </c:pt>
                <c:pt idx="2">
                  <c:v>2020-2021</c:v>
                </c:pt>
                <c:pt idx="3">
                  <c:v>2021-2022</c:v>
                </c:pt>
                <c:pt idx="4">
                  <c:v>2022-2023</c:v>
                </c:pt>
                <c:pt idx="5">
                  <c:v>2023-2024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6.6</c:v>
                </c:pt>
                <c:pt idx="1">
                  <c:v>6.6</c:v>
                </c:pt>
                <c:pt idx="2">
                  <c:v>6.9</c:v>
                </c:pt>
                <c:pt idx="3">
                  <c:v>6.9</c:v>
                </c:pt>
                <c:pt idx="4">
                  <c:v>7</c:v>
                </c:pt>
                <c:pt idx="5">
                  <c:v>7.1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0AE-4AB4-AAF0-77B63F4968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08223680"/>
        <c:axId val="408222240"/>
      </c:lineChart>
      <c:catAx>
        <c:axId val="493305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306704"/>
        <c:crosses val="autoZero"/>
        <c:auto val="1"/>
        <c:lblAlgn val="ctr"/>
        <c:lblOffset val="100"/>
        <c:noMultiLvlLbl val="0"/>
      </c:catAx>
      <c:valAx>
        <c:axId val="493306704"/>
        <c:scaling>
          <c:orientation val="minMax"/>
          <c:max val="9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305744"/>
        <c:crosses val="autoZero"/>
        <c:crossBetween val="between"/>
        <c:majorUnit val="20"/>
      </c:valAx>
      <c:valAx>
        <c:axId val="408222240"/>
        <c:scaling>
          <c:orientation val="minMax"/>
          <c:max val="8"/>
          <c:min val="6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8223680"/>
        <c:crosses val="max"/>
        <c:crossBetween val="between"/>
        <c:majorUnit val="0.5"/>
      </c:valAx>
      <c:catAx>
        <c:axId val="4082236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08222240"/>
        <c:crosses val="autoZero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solidFill>
          <a:schemeClr val="bg2">
            <a:lumMod val="90000"/>
          </a:schemeClr>
        </a:solid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2">
        <a:lumMod val="90000"/>
      </a:scheme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0.76513</cdr:x>
      <cdr:y>0</cdr:y>
    </cdr:from>
    <cdr:to>
      <cdr:x>0.76513</cdr:x>
      <cdr:y>0.6645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291948F7-7FAA-037E-0A00-0DF6BE4BFD7A}"/>
            </a:ext>
          </a:extLst>
        </cdr:cNvPr>
        <cdr:cNvCxnSpPr/>
      </cdr:nvCxnSpPr>
      <cdr:spPr>
        <a:xfrm xmlns:a="http://schemas.openxmlformats.org/drawingml/2006/main">
          <a:off x="6218992" y="0"/>
          <a:ext cx="0" cy="1810521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accent2">
              <a:lumMod val="75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C12124-E256-4621-B4C3-4AC485373BC0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D8B0E8-398D-48D7-AA23-DC86003BB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909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65FCC-5CE4-4E40-C646-28C9517ED1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A2A99E-B23A-53E8-C5B2-DE7312C6E7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3FBE20-EE50-3A41-9D71-8E9C21662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9BDB9-F08A-4605-BCFD-B82C015BCFAC}" type="datetime1">
              <a:rPr lang="en-US" smtClean="0"/>
              <a:t>5/21/2025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EDDDCB-DA0B-B463-E783-48B4409C4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47599-92A5-7C41-D430-22A42617D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6C0C8-6A41-4116-B5E0-C52FD6507F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493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48EC8-9846-DBAB-FEAD-E84CD05E7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B3FC3D-0CF3-DC52-DA64-F06A3FE6F8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F4E47E-B2C8-437B-0628-821668E42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91375-C2B5-4947-AA32-CAB8BF89E612}" type="datetime1">
              <a:rPr lang="en-US" smtClean="0"/>
              <a:t>5/21/2025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A65F5-29F1-C914-64C6-B873543E4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15265C-AA37-E735-7DC1-AB471D215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6C0C8-6A41-4116-B5E0-C52FD6507F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052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5F4C2D-E79C-CD83-648D-CCE644B86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295EF0-108C-E518-FB6F-6536D6EEAB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6DBE80-4568-DB20-DAB3-7080D6421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FA2D6-62DA-4337-8B37-4C8ABF023167}" type="datetime1">
              <a:rPr lang="en-US" smtClean="0"/>
              <a:t>5/21/2025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42D72-806B-451B-0E75-52A833A01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27612-2B04-1DAB-625E-EE67A9290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6C0C8-6A41-4116-B5E0-C52FD6507F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274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4D0E5-C857-C65C-3C30-A11E1AB06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6730C-EC87-1118-07C2-B63CBD9EAD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5AD7CE-748C-ABAB-3C84-13A9A51FB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6B1FA-F87C-49E0-987C-84B9D6EF99F3}" type="datetime1">
              <a:rPr lang="en-US" smtClean="0"/>
              <a:t>5/21/2025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9D8A38-2F31-1436-AEAA-CD13D3181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CF701-68B6-9DFE-6D95-068D0928A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2592" y="6356350"/>
            <a:ext cx="2743200" cy="365125"/>
          </a:xfrm>
        </p:spPr>
        <p:txBody>
          <a:bodyPr/>
          <a:lstStyle/>
          <a:p>
            <a:fld id="{0886C0C8-6A41-4116-B5E0-C52FD6507F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103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642A7-83EE-6205-C73E-FBD21628C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5A34E4-4323-A127-6F96-4F28BB8878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1D3570-991F-1E16-DDD9-2AA769C50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32733-F5DE-4146-AB2C-73BDD091327A}" type="datetime1">
              <a:rPr lang="en-US" smtClean="0"/>
              <a:t>5/21/2025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1937F4-E339-FBBA-EE9E-FAF03D14F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2484A-B630-9667-A9F1-E5987CA54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6C0C8-6A41-4116-B5E0-C52FD6507F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793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FBA2C-3274-6DA0-FA23-831E52DA5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78213-E582-7902-8B17-53968EFAFC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095F9D-F10A-D7A4-142E-6E7122AF02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197A36-F783-091E-40EA-47ABC4CD4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16FE3-1393-48F2-B91A-1724C34BE06D}" type="datetime1">
              <a:rPr lang="en-US" smtClean="0"/>
              <a:t>5/21/2025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024BCE-704D-BBEB-800C-B6FA0B46A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BD6B80-AB4C-980A-CB39-0211914AE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6C0C8-6A41-4116-B5E0-C52FD6507F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227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7BC42-1D88-2355-4319-2F5E0D002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376AF4-3E04-DC60-E874-92F4CE0657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9A390A-9120-C874-E32E-3632B73A9A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D1B115-6BEA-9A0D-665B-C1A4DAC6AE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46CECD-AD5A-38E9-1AB3-0DEDB400C4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31C03B-668F-4AFE-9AF1-BA7CD0DE3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F3B53-1632-4453-8248-0ED8B01C09EB}" type="datetime1">
              <a:rPr lang="en-US" smtClean="0"/>
              <a:t>5/21/2025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B4247B-494B-500D-0AE1-76760EB54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A2B1AF-5069-9235-E467-0B86E3ED3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6C0C8-6A41-4116-B5E0-C52FD6507F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693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26300-81C7-BEF0-4845-84D6AFA4C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5C6D92-60C0-C074-0FFE-100E8C1AF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E5CF0-5AC6-4A14-BA8C-26B4B9F153B7}" type="datetime1">
              <a:rPr lang="en-US" smtClean="0"/>
              <a:t>5/21/2025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981CB3-C0C8-7574-27F7-ABF0AAB6B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4F489F-98F7-6B17-1B5D-F5788C3B5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6C0C8-6A41-4116-B5E0-C52FD6507F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326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E2C400-0588-21B9-9024-BC979F886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0C714-40BE-49B7-A7EB-E8C29E172601}" type="datetime1">
              <a:rPr lang="en-US" smtClean="0"/>
              <a:t>5/21/2025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AF225B-7F50-82E8-5B89-1D5178346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E753C3-22C4-E4C1-8D1A-389BAD63D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6C0C8-6A41-4116-B5E0-C52FD6507F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767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7278D-4300-44A9-BC7B-02C1C7145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15A699-3C16-8EDF-3A42-C940E4517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EEF76E-7D5E-F396-9D6D-7ED3EE6937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163BFB-2CD6-28CE-AFDF-CE9641E95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D6373-9FA2-482D-BE1F-32E348B7DE0A}" type="datetime1">
              <a:rPr lang="en-US" smtClean="0"/>
              <a:t>5/21/2025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2D615-B85C-37EA-83E2-850A18CE6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365C58-4757-C502-8855-943C6B16B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6C0C8-6A41-4116-B5E0-C52FD6507F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593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3B0BA-C715-7F66-3043-0FBC9BA48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9A5E01-B145-ADF9-912C-859F05FC70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8A6838-EEFD-8A5C-B8A1-699D9C2F8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5F8377-3B14-4468-E0AF-79BDAB06E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A44A9-8508-4CDF-9563-20A108854BC0}" type="datetime1">
              <a:rPr lang="en-US" smtClean="0"/>
              <a:t>5/21/2025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9B9D08-DAE8-B842-367F-338EE5A41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149C00-A448-1FA2-DD50-668F66B4A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6C0C8-6A41-4116-B5E0-C52FD6507F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61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E6F8F3-9339-550B-68F3-E30A10014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E64057-EEA2-5582-EA82-286CA456C3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128308-D74B-D43D-C4CF-52CFF78745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BABDB-55C9-447E-8405-C2264BDDC1B8}" type="datetime1">
              <a:rPr lang="en-US" smtClean="0"/>
              <a:t>5/21/2025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0CAFA3-8E6E-FE01-A9A1-D46B94E479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640D6C-29C5-B152-3A1E-6224A8922C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86C0C8-6A41-4116-B5E0-C52FD6507F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289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null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biomedengcareers.wixsite.com/website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hyperlink" Target="https://link.springer.com/article/10.1007/s43683-022-00088-x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5.pn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11" Type="http://schemas.openxmlformats.org/officeDocument/2006/relationships/image" Target="../media/image13.jpeg"/><Relationship Id="rId5" Type="http://schemas.openxmlformats.org/officeDocument/2006/relationships/image" Target="../media/image8.jpeg"/><Relationship Id="rId15" Type="http://schemas.openxmlformats.org/officeDocument/2006/relationships/image" Target="../media/image2.png"/><Relationship Id="rId10" Type="http://schemas.openxmlformats.org/officeDocument/2006/relationships/image" Target="../media/image1.png"/><Relationship Id="rId4" Type="http://schemas.openxmlformats.org/officeDocument/2006/relationships/image" Target="../media/image7.jpeg"/><Relationship Id="rId9" Type="http://schemas.openxmlformats.org/officeDocument/2006/relationships/image" Target="../media/image12.jpeg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16/S1120-1797(22)03105-2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www.physicamedica.com/article/S1120-1797(22)03155-6/pdf" TargetMode="External"/><Relationship Id="rId12" Type="http://schemas.openxmlformats.org/officeDocument/2006/relationships/hyperlink" Target="https://www.rap-conference.org/22/RAP_2022_Book_of_Abstracts.pdf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hyperlink" Target="https://www.otae.gr/11o-panellinio-synedrio-aktinotechnologias-perilipseis-ergasion/" TargetMode="External"/><Relationship Id="rId11" Type="http://schemas.openxmlformats.org/officeDocument/2006/relationships/hyperlink" Target="https://doi.org/10.3390/cryst12060854" TargetMode="External"/><Relationship Id="rId5" Type="http://schemas.openxmlformats.org/officeDocument/2006/relationships/hyperlink" Target="https://www.mdpi.com/1424-8220/23/4/2335" TargetMode="External"/><Relationship Id="rId10" Type="http://schemas.openxmlformats.org/officeDocument/2006/relationships/hyperlink" Target="https://doi.org/10.1016/S1120-1797(22)03177-5" TargetMode="External"/><Relationship Id="rId4" Type="http://schemas.openxmlformats.org/officeDocument/2006/relationships/image" Target="../media/image2.png"/><Relationship Id="rId9" Type="http://schemas.openxmlformats.org/officeDocument/2006/relationships/hyperlink" Target="https://doi.org/10.1016/S1120-1797(22)03072-1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hyperlink" Target="https://bme.uniwa.gr/department/collaboration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5C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D42316-2A32-E7D7-721C-766268947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2745" y="1054242"/>
            <a:ext cx="7640820" cy="22940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628620-343B-A161-6578-179C1FA6C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32" y="1054242"/>
            <a:ext cx="2335276" cy="229408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41D3746-1421-22C1-BD91-350A893FB049}"/>
              </a:ext>
            </a:extLst>
          </p:cNvPr>
          <p:cNvSpPr txBox="1"/>
          <p:nvPr/>
        </p:nvSpPr>
        <p:spPr>
          <a:xfrm>
            <a:off x="36549" y="-20696"/>
            <a:ext cx="119537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l-GR" sz="2000" spc="-5" dirty="0">
                <a:solidFill>
                  <a:schemeClr val="bg1"/>
                </a:solidFill>
                <a:latin typeface="+mj-lt"/>
              </a:rPr>
              <a:t>Πανεπιστήμιο Δυτικής Αττικής</a:t>
            </a:r>
          </a:p>
          <a:p>
            <a:pPr fontAlgn="base"/>
            <a:r>
              <a:rPr lang="el-GR" sz="2000" spc="-5" dirty="0">
                <a:solidFill>
                  <a:schemeClr val="bg1"/>
                </a:solidFill>
                <a:latin typeface="+mj-lt"/>
              </a:rPr>
              <a:t>Σχολή Μηχανικών</a:t>
            </a:r>
          </a:p>
          <a:p>
            <a:pPr fontAlgn="base"/>
            <a:r>
              <a:rPr lang="el-GR" sz="2000" spc="-5" dirty="0">
                <a:solidFill>
                  <a:schemeClr val="bg1"/>
                </a:solidFill>
                <a:latin typeface="+mj-lt"/>
              </a:rPr>
              <a:t>Τμήμα Μηχανικών Βιοϊατρικής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1977AEA-7026-50FE-2D95-4108BB9D6FDA}"/>
              </a:ext>
            </a:extLst>
          </p:cNvPr>
          <p:cNvSpPr txBox="1"/>
          <p:nvPr/>
        </p:nvSpPr>
        <p:spPr>
          <a:xfrm>
            <a:off x="1797908" y="3829645"/>
            <a:ext cx="8632042" cy="2693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Aft>
                <a:spcPts val="600"/>
              </a:spcAft>
            </a:pPr>
            <a:r>
              <a:rPr lang="el-GR" sz="2400" spc="-5" dirty="0">
                <a:solidFill>
                  <a:schemeClr val="bg1"/>
                </a:solidFill>
                <a:latin typeface="Century Gothic" panose="020B0502020202020204" pitchFamily="34" charset="0"/>
              </a:rPr>
              <a:t>Η Ακαδημαϊκή Θεμελίωση του Ρόλου του Μηχανικού Βιοϊατρικής Τεχνολογίας στις Σύγχρονες Προκλήσεις </a:t>
            </a:r>
          </a:p>
          <a:p>
            <a:pPr algn="ctr" fontAlgn="base"/>
            <a:endParaRPr lang="el-GR" sz="2000" spc="-5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 fontAlgn="base">
              <a:spcAft>
                <a:spcPts val="600"/>
              </a:spcAft>
            </a:pPr>
            <a:r>
              <a:rPr lang="el-GR" spc="-5" dirty="0">
                <a:solidFill>
                  <a:schemeClr val="bg1"/>
                </a:solidFill>
                <a:latin typeface="Century Gothic" panose="020B0502020202020204" pitchFamily="34" charset="0"/>
              </a:rPr>
              <a:t>Καθηγητής Ιωάννης Καλατζής</a:t>
            </a:r>
          </a:p>
          <a:p>
            <a:pPr algn="ctr" fontAlgn="base"/>
            <a:r>
              <a:rPr lang="el-GR" spc="-5" dirty="0">
                <a:solidFill>
                  <a:schemeClr val="bg1"/>
                </a:solidFill>
                <a:latin typeface="Century Gothic" panose="020B0502020202020204" pitchFamily="34" charset="0"/>
              </a:rPr>
              <a:t>Πρόεδρος Τμήματος Μηχανικών Βιοϊατρικής</a:t>
            </a:r>
            <a:endParaRPr lang="el-GR" sz="1600" spc="-5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 fontAlgn="base"/>
            <a:endParaRPr lang="el-GR" sz="1600" spc="-5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 fontAlgn="base"/>
            <a:endParaRPr lang="el-GR" sz="1600" spc="-5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 fontAlgn="base"/>
            <a:r>
              <a:rPr lang="el-GR" spc="-5" dirty="0">
                <a:solidFill>
                  <a:schemeClr val="bg1"/>
                </a:solidFill>
                <a:latin typeface="Century Gothic" panose="020B0502020202020204" pitchFamily="34" charset="0"/>
              </a:rPr>
              <a:t>Μάιος 2025</a:t>
            </a:r>
            <a:endParaRPr lang="el-GR" sz="2400" spc="-5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Ορθογώνιο 35">
            <a:extLst>
              <a:ext uri="{FF2B5EF4-FFF2-40B4-BE49-F238E27FC236}">
                <a16:creationId xmlns:a16="http://schemas.microsoft.com/office/drawing/2014/main" id="{61954747-6430-5FBC-7986-886828E47F0C}"/>
              </a:ext>
            </a:extLst>
          </p:cNvPr>
          <p:cNvSpPr/>
          <p:nvPr/>
        </p:nvSpPr>
        <p:spPr>
          <a:xfrm>
            <a:off x="5988420" y="1659386"/>
            <a:ext cx="12345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400" dirty="0">
                <a:solidFill>
                  <a:schemeClr val="accent2"/>
                </a:solidFill>
              </a:rPr>
              <a:t> </a:t>
            </a:r>
            <a:r>
              <a:rPr lang="en-US" sz="1400" dirty="0">
                <a:solidFill>
                  <a:schemeClr val="accent2"/>
                </a:solidFill>
              </a:rPr>
              <a:t>bme.uniwa.gr</a:t>
            </a:r>
            <a:endParaRPr lang="el-GR" sz="1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9488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5C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D42316-2A32-E7D7-721C-766268947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422" y="59151"/>
            <a:ext cx="4933784" cy="14813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628620-343B-A161-6578-179C1FA6C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33" y="59151"/>
            <a:ext cx="1507920" cy="14813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49110E9-EA8B-FC03-ABA5-BFC0858A2C06}"/>
              </a:ext>
            </a:extLst>
          </p:cNvPr>
          <p:cNvSpPr txBox="1"/>
          <p:nvPr/>
        </p:nvSpPr>
        <p:spPr>
          <a:xfrm>
            <a:off x="72161" y="2072562"/>
            <a:ext cx="2969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l-GR" b="1" spc="-5" dirty="0">
                <a:solidFill>
                  <a:schemeClr val="bg1"/>
                </a:solidFill>
                <a:latin typeface="Candara Light" panose="020E0502030303020204" pitchFamily="34" charset="0"/>
              </a:rPr>
              <a:t>ΠΡΟΠΤΥΧΙΑΚΟ</a:t>
            </a:r>
          </a:p>
          <a:p>
            <a:pPr fontAlgn="base"/>
            <a:r>
              <a:rPr lang="el-GR" b="1" spc="-5" dirty="0">
                <a:solidFill>
                  <a:schemeClr val="bg1"/>
                </a:solidFill>
                <a:latin typeface="Candara Light" panose="020E0502030303020204" pitchFamily="34" charset="0"/>
              </a:rPr>
              <a:t>ΠΡΟΓΡΑΜΜΑ ΣΠΟΥΔΩΝ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7903A6-54C3-4BB4-B5FF-6B54614B1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6C0C8-6A41-4116-B5E0-C52FD6507F55}" type="slidenum">
              <a:rPr lang="en-US" smtClean="0"/>
              <a:t>10</a:t>
            </a:fld>
            <a:endParaRPr lang="en-US"/>
          </a:p>
        </p:txBody>
      </p:sp>
      <p:cxnSp>
        <p:nvCxnSpPr>
          <p:cNvPr id="15" name="Ευθεία γραμμή σύνδεσης 12">
            <a:extLst>
              <a:ext uri="{FF2B5EF4-FFF2-40B4-BE49-F238E27FC236}">
                <a16:creationId xmlns:a16="http://schemas.microsoft.com/office/drawing/2014/main" id="{DE634D6E-2FAB-C404-4225-3668F5A383F8}"/>
              </a:ext>
            </a:extLst>
          </p:cNvPr>
          <p:cNvCxnSpPr>
            <a:cxnSpLocks/>
          </p:cNvCxnSpPr>
          <p:nvPr/>
        </p:nvCxnSpPr>
        <p:spPr>
          <a:xfrm flipH="1">
            <a:off x="117233" y="2783635"/>
            <a:ext cx="2683117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Ευθεία γραμμή σύνδεσης 12">
            <a:extLst>
              <a:ext uri="{FF2B5EF4-FFF2-40B4-BE49-F238E27FC236}">
                <a16:creationId xmlns:a16="http://schemas.microsoft.com/office/drawing/2014/main" id="{2F7FB1BC-C5A5-B94B-C005-DA9F41B55B7A}"/>
              </a:ext>
            </a:extLst>
          </p:cNvPr>
          <p:cNvCxnSpPr>
            <a:cxnSpLocks/>
          </p:cNvCxnSpPr>
          <p:nvPr/>
        </p:nvCxnSpPr>
        <p:spPr>
          <a:xfrm flipH="1">
            <a:off x="117233" y="1979960"/>
            <a:ext cx="2683117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oogle Shape;281;p6">
            <a:extLst>
              <a:ext uri="{FF2B5EF4-FFF2-40B4-BE49-F238E27FC236}">
                <a16:creationId xmlns:a16="http://schemas.microsoft.com/office/drawing/2014/main" id="{A3A8C8D7-88FD-4109-0756-9C080E1DB47D}"/>
              </a:ext>
            </a:extLst>
          </p:cNvPr>
          <p:cNvCxnSpPr/>
          <p:nvPr/>
        </p:nvCxnSpPr>
        <p:spPr>
          <a:xfrm flipH="1">
            <a:off x="11837567" y="4513481"/>
            <a:ext cx="4234" cy="2005956"/>
          </a:xfrm>
          <a:prstGeom prst="straightConnector1">
            <a:avLst/>
          </a:prstGeom>
          <a:noFill/>
          <a:ln w="57150" cap="flat" cmpd="sng">
            <a:solidFill>
              <a:srgbClr val="20386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" name="Google Shape;282;p6">
            <a:extLst>
              <a:ext uri="{FF2B5EF4-FFF2-40B4-BE49-F238E27FC236}">
                <a16:creationId xmlns:a16="http://schemas.microsoft.com/office/drawing/2014/main" id="{2F07942E-548D-05E5-15C3-9AD1044F321E}"/>
              </a:ext>
            </a:extLst>
          </p:cNvPr>
          <p:cNvSpPr/>
          <p:nvPr/>
        </p:nvSpPr>
        <p:spPr>
          <a:xfrm>
            <a:off x="2974475" y="1841729"/>
            <a:ext cx="369261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l-GR" sz="2400" b="1" i="0" u="none" strike="noStrike" cap="none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Κύρια αντικείμενα του ΠΠΣ</a:t>
            </a:r>
            <a:endParaRPr sz="1400" b="0" i="0" u="none" strike="noStrike" cap="non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284;p6">
            <a:extLst>
              <a:ext uri="{FF2B5EF4-FFF2-40B4-BE49-F238E27FC236}">
                <a16:creationId xmlns:a16="http://schemas.microsoft.com/office/drawing/2014/main" id="{08282E1B-93AD-01FE-9B01-9C80D79CB465}"/>
              </a:ext>
            </a:extLst>
          </p:cNvPr>
          <p:cNvSpPr/>
          <p:nvPr/>
        </p:nvSpPr>
        <p:spPr>
          <a:xfrm>
            <a:off x="7975077" y="5805052"/>
            <a:ext cx="2340000" cy="720000"/>
          </a:xfrm>
          <a:prstGeom prst="rect">
            <a:avLst/>
          </a:prstGeom>
          <a:solidFill>
            <a:srgbClr val="D8E2F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8000" tIns="72000" rIns="108000" bIns="108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Ιατρική Απεικόνιση για διάγνωση &amp; θεραπεία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85;p6">
            <a:extLst>
              <a:ext uri="{FF2B5EF4-FFF2-40B4-BE49-F238E27FC236}">
                <a16:creationId xmlns:a16="http://schemas.microsoft.com/office/drawing/2014/main" id="{9E2ECFA5-46BA-A846-6E2E-C20E4C4628FB}"/>
              </a:ext>
            </a:extLst>
          </p:cNvPr>
          <p:cNvSpPr/>
          <p:nvPr/>
        </p:nvSpPr>
        <p:spPr>
          <a:xfrm>
            <a:off x="5510130" y="5805669"/>
            <a:ext cx="2340000" cy="720000"/>
          </a:xfrm>
          <a:prstGeom prst="rect">
            <a:avLst/>
          </a:prstGeom>
          <a:solidFill>
            <a:srgbClr val="FBE4D4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8000" tIns="72000" rIns="108000" bIns="108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l-GR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Τεχνητή Νοημοσύνη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286;p6">
            <a:extLst>
              <a:ext uri="{FF2B5EF4-FFF2-40B4-BE49-F238E27FC236}">
                <a16:creationId xmlns:a16="http://schemas.microsoft.com/office/drawing/2014/main" id="{CBED074D-B79B-9689-590B-F63F6F9FE47E}"/>
              </a:ext>
            </a:extLst>
          </p:cNvPr>
          <p:cNvSpPr/>
          <p:nvPr/>
        </p:nvSpPr>
        <p:spPr>
          <a:xfrm>
            <a:off x="7938174" y="4121887"/>
            <a:ext cx="2340000" cy="720000"/>
          </a:xfrm>
          <a:prstGeom prst="rect">
            <a:avLst/>
          </a:prstGeom>
          <a:solidFill>
            <a:srgbClr val="D8E2F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8000" tIns="72000" rIns="108000" bIns="108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l-GR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Ιατρική Οργανολογία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287;p6">
            <a:extLst>
              <a:ext uri="{FF2B5EF4-FFF2-40B4-BE49-F238E27FC236}">
                <a16:creationId xmlns:a16="http://schemas.microsoft.com/office/drawing/2014/main" id="{BA332A16-DE05-82AA-2545-F8760251E2F4}"/>
              </a:ext>
            </a:extLst>
          </p:cNvPr>
          <p:cNvSpPr/>
          <p:nvPr/>
        </p:nvSpPr>
        <p:spPr>
          <a:xfrm>
            <a:off x="5497089" y="4110080"/>
            <a:ext cx="2340000" cy="720000"/>
          </a:xfrm>
          <a:prstGeom prst="rect">
            <a:avLst/>
          </a:prstGeom>
          <a:solidFill>
            <a:srgbClr val="FBE4D4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8000" tIns="72000" rIns="108000" bIns="108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l-GR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Ανάλυση και επεξεργασία πολυδιάστατων ιατρικών δεδομένων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288;p6">
            <a:extLst>
              <a:ext uri="{FF2B5EF4-FFF2-40B4-BE49-F238E27FC236}">
                <a16:creationId xmlns:a16="http://schemas.microsoft.com/office/drawing/2014/main" id="{C66F29D5-F837-9EC8-1A38-314B250DE09D}"/>
              </a:ext>
            </a:extLst>
          </p:cNvPr>
          <p:cNvSpPr/>
          <p:nvPr/>
        </p:nvSpPr>
        <p:spPr>
          <a:xfrm>
            <a:off x="5497089" y="2423635"/>
            <a:ext cx="2340000" cy="720000"/>
          </a:xfrm>
          <a:prstGeom prst="rect">
            <a:avLst/>
          </a:prstGeom>
          <a:solidFill>
            <a:srgbClr val="FBE4D4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8000" tIns="72000" rIns="108000" bIns="108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Τομείς Επιστημών Υγείας</a:t>
            </a:r>
            <a:endParaRPr sz="1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289;p6">
            <a:extLst>
              <a:ext uri="{FF2B5EF4-FFF2-40B4-BE49-F238E27FC236}">
                <a16:creationId xmlns:a16="http://schemas.microsoft.com/office/drawing/2014/main" id="{8F498138-F1E4-907E-12A5-FDBFBAB6C891}"/>
              </a:ext>
            </a:extLst>
          </p:cNvPr>
          <p:cNvSpPr/>
          <p:nvPr/>
        </p:nvSpPr>
        <p:spPr>
          <a:xfrm>
            <a:off x="7904388" y="2423635"/>
            <a:ext cx="2340000" cy="720000"/>
          </a:xfrm>
          <a:prstGeom prst="rect">
            <a:avLst/>
          </a:prstGeom>
          <a:solidFill>
            <a:srgbClr val="D8E2F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8000" tIns="72000" rIns="108000" bIns="108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l-GR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Ιατρική Πληροφορική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290;p6">
            <a:extLst>
              <a:ext uri="{FF2B5EF4-FFF2-40B4-BE49-F238E27FC236}">
                <a16:creationId xmlns:a16="http://schemas.microsoft.com/office/drawing/2014/main" id="{9191B875-B834-C4CE-0911-564600ECAB4E}"/>
              </a:ext>
            </a:extLst>
          </p:cNvPr>
          <p:cNvSpPr/>
          <p:nvPr/>
        </p:nvSpPr>
        <p:spPr>
          <a:xfrm>
            <a:off x="5497089" y="3263725"/>
            <a:ext cx="2340000" cy="720000"/>
          </a:xfrm>
          <a:prstGeom prst="rect">
            <a:avLst/>
          </a:prstGeom>
          <a:solidFill>
            <a:srgbClr val="D8E2F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8000" tIns="72000" rIns="108000" bIns="108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l-GR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Διασφάλιση Ποιότητας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91;p6">
            <a:extLst>
              <a:ext uri="{FF2B5EF4-FFF2-40B4-BE49-F238E27FC236}">
                <a16:creationId xmlns:a16="http://schemas.microsoft.com/office/drawing/2014/main" id="{52A8EA81-8778-C8BD-AB89-1C2ECB76C5AE}"/>
              </a:ext>
            </a:extLst>
          </p:cNvPr>
          <p:cNvSpPr/>
          <p:nvPr/>
        </p:nvSpPr>
        <p:spPr>
          <a:xfrm>
            <a:off x="7919270" y="3274897"/>
            <a:ext cx="2340000" cy="720000"/>
          </a:xfrm>
          <a:prstGeom prst="rect">
            <a:avLst/>
          </a:prstGeom>
          <a:solidFill>
            <a:srgbClr val="FBE4D4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8000" tIns="72000" rIns="108000" bIns="108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l-GR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Ακτινοπροστασία</a:t>
            </a:r>
            <a:endParaRPr sz="10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1" name="Google Shape;292;p6">
            <a:extLst>
              <a:ext uri="{FF2B5EF4-FFF2-40B4-BE49-F238E27FC236}">
                <a16:creationId xmlns:a16="http://schemas.microsoft.com/office/drawing/2014/main" id="{5F762062-FF91-F620-5589-179CE905FA1D}"/>
              </a:ext>
            </a:extLst>
          </p:cNvPr>
          <p:cNvGrpSpPr/>
          <p:nvPr/>
        </p:nvGrpSpPr>
        <p:grpSpPr>
          <a:xfrm>
            <a:off x="7585914" y="3748934"/>
            <a:ext cx="298323" cy="298323"/>
            <a:chOff x="3700" y="1376"/>
            <a:chExt cx="358" cy="358"/>
          </a:xfrm>
        </p:grpSpPr>
        <p:sp>
          <p:nvSpPr>
            <p:cNvPr id="42" name="Google Shape;293;p6">
              <a:extLst>
                <a:ext uri="{FF2B5EF4-FFF2-40B4-BE49-F238E27FC236}">
                  <a16:creationId xmlns:a16="http://schemas.microsoft.com/office/drawing/2014/main" id="{1EAE3273-D9EB-72DC-89DA-3853F1A4199D}"/>
                </a:ext>
              </a:extLst>
            </p:cNvPr>
            <p:cNvSpPr/>
            <p:nvPr/>
          </p:nvSpPr>
          <p:spPr>
            <a:xfrm>
              <a:off x="3700" y="1376"/>
              <a:ext cx="358" cy="358"/>
            </a:xfrm>
            <a:prstGeom prst="ellipse">
              <a:avLst/>
            </a:prstGeom>
            <a:gradFill>
              <a:gsLst>
                <a:gs pos="0">
                  <a:srgbClr val="ECECEC"/>
                </a:gs>
                <a:gs pos="100000">
                  <a:srgbClr val="B2B2B2"/>
                </a:gs>
              </a:gsLst>
              <a:path path="circle">
                <a:fillToRect l="50000" t="50000" r="50000" b="50000"/>
              </a:path>
              <a:tileRect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5921" dir="2700000" algn="ctr" rotWithShape="0">
                <a:srgbClr val="333333">
                  <a:alpha val="49019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294;p6">
              <a:extLst>
                <a:ext uri="{FF2B5EF4-FFF2-40B4-BE49-F238E27FC236}">
                  <a16:creationId xmlns:a16="http://schemas.microsoft.com/office/drawing/2014/main" id="{782D7524-8A71-2D77-05AB-614154329F44}"/>
                </a:ext>
              </a:extLst>
            </p:cNvPr>
            <p:cNvSpPr/>
            <p:nvPr/>
          </p:nvSpPr>
          <p:spPr>
            <a:xfrm>
              <a:off x="3780" y="1389"/>
              <a:ext cx="198" cy="139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E3E3E3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295;p6">
              <a:extLst>
                <a:ext uri="{FF2B5EF4-FFF2-40B4-BE49-F238E27FC236}">
                  <a16:creationId xmlns:a16="http://schemas.microsoft.com/office/drawing/2014/main" id="{745E635B-9964-C8D1-2CDB-902A9611EACA}"/>
                </a:ext>
              </a:extLst>
            </p:cNvPr>
            <p:cNvSpPr/>
            <p:nvPr/>
          </p:nvSpPr>
          <p:spPr>
            <a:xfrm>
              <a:off x="3755" y="1466"/>
              <a:ext cx="252" cy="216"/>
            </a:xfrm>
            <a:custGeom>
              <a:avLst/>
              <a:gdLst/>
              <a:ahLst/>
              <a:cxnLst/>
              <a:rect l="l" t="t" r="r" b="b"/>
              <a:pathLst>
                <a:path w="252" h="216" extrusionOk="0">
                  <a:moveTo>
                    <a:pt x="38" y="100"/>
                  </a:moveTo>
                  <a:lnTo>
                    <a:pt x="78" y="138"/>
                  </a:lnTo>
                  <a:lnTo>
                    <a:pt x="210" y="0"/>
                  </a:lnTo>
                  <a:lnTo>
                    <a:pt x="252" y="40"/>
                  </a:lnTo>
                  <a:lnTo>
                    <a:pt x="82" y="216"/>
                  </a:lnTo>
                  <a:lnTo>
                    <a:pt x="0" y="140"/>
                  </a:lnTo>
                  <a:lnTo>
                    <a:pt x="38" y="100"/>
                  </a:lnTo>
                  <a:close/>
                </a:path>
              </a:pathLst>
            </a:custGeom>
            <a:gradFill>
              <a:gsLst>
                <a:gs pos="0">
                  <a:srgbClr val="006800"/>
                </a:gs>
                <a:gs pos="100000">
                  <a:srgbClr val="009900"/>
                </a:gs>
              </a:gsLst>
              <a:lin ang="18900000" scaled="0"/>
            </a:gra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44000" tIns="144000" rIns="144000" bIns="1440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" name="Google Shape;296;p6">
            <a:extLst>
              <a:ext uri="{FF2B5EF4-FFF2-40B4-BE49-F238E27FC236}">
                <a16:creationId xmlns:a16="http://schemas.microsoft.com/office/drawing/2014/main" id="{805704F2-9A78-1320-180E-EE59DB51275F}"/>
              </a:ext>
            </a:extLst>
          </p:cNvPr>
          <p:cNvGrpSpPr/>
          <p:nvPr/>
        </p:nvGrpSpPr>
        <p:grpSpPr>
          <a:xfrm>
            <a:off x="10048584" y="3752715"/>
            <a:ext cx="298324" cy="298323"/>
            <a:chOff x="3697" y="1363"/>
            <a:chExt cx="358" cy="358"/>
          </a:xfrm>
        </p:grpSpPr>
        <p:sp>
          <p:nvSpPr>
            <p:cNvPr id="46" name="Google Shape;297;p6">
              <a:extLst>
                <a:ext uri="{FF2B5EF4-FFF2-40B4-BE49-F238E27FC236}">
                  <a16:creationId xmlns:a16="http://schemas.microsoft.com/office/drawing/2014/main" id="{2AF5D882-76BE-DFB0-F314-04A87CA9E2FB}"/>
                </a:ext>
              </a:extLst>
            </p:cNvPr>
            <p:cNvSpPr/>
            <p:nvPr/>
          </p:nvSpPr>
          <p:spPr>
            <a:xfrm>
              <a:off x="3697" y="1363"/>
              <a:ext cx="358" cy="358"/>
            </a:xfrm>
            <a:prstGeom prst="ellipse">
              <a:avLst/>
            </a:prstGeom>
            <a:gradFill>
              <a:gsLst>
                <a:gs pos="0">
                  <a:srgbClr val="ECECEC"/>
                </a:gs>
                <a:gs pos="100000">
                  <a:srgbClr val="B2B2B2"/>
                </a:gs>
              </a:gsLst>
              <a:path path="circle">
                <a:fillToRect l="50000" t="50000" r="50000" b="50000"/>
              </a:path>
              <a:tileRect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5921" dir="2700000" algn="ctr" rotWithShape="0">
                <a:srgbClr val="333333">
                  <a:alpha val="49019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298;p6">
              <a:extLst>
                <a:ext uri="{FF2B5EF4-FFF2-40B4-BE49-F238E27FC236}">
                  <a16:creationId xmlns:a16="http://schemas.microsoft.com/office/drawing/2014/main" id="{F9D77B7F-D4A5-7019-72DE-EBF986356DCB}"/>
                </a:ext>
              </a:extLst>
            </p:cNvPr>
            <p:cNvSpPr/>
            <p:nvPr/>
          </p:nvSpPr>
          <p:spPr>
            <a:xfrm>
              <a:off x="3777" y="1376"/>
              <a:ext cx="198" cy="139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E3E3E3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299;p6">
              <a:extLst>
                <a:ext uri="{FF2B5EF4-FFF2-40B4-BE49-F238E27FC236}">
                  <a16:creationId xmlns:a16="http://schemas.microsoft.com/office/drawing/2014/main" id="{D4241C06-EF2E-BAAC-B862-581C24CCCA8A}"/>
                </a:ext>
              </a:extLst>
            </p:cNvPr>
            <p:cNvSpPr/>
            <p:nvPr/>
          </p:nvSpPr>
          <p:spPr>
            <a:xfrm>
              <a:off x="3752" y="1453"/>
              <a:ext cx="252" cy="216"/>
            </a:xfrm>
            <a:custGeom>
              <a:avLst/>
              <a:gdLst/>
              <a:ahLst/>
              <a:cxnLst/>
              <a:rect l="l" t="t" r="r" b="b"/>
              <a:pathLst>
                <a:path w="252" h="216" extrusionOk="0">
                  <a:moveTo>
                    <a:pt x="38" y="100"/>
                  </a:moveTo>
                  <a:lnTo>
                    <a:pt x="78" y="138"/>
                  </a:lnTo>
                  <a:lnTo>
                    <a:pt x="210" y="0"/>
                  </a:lnTo>
                  <a:lnTo>
                    <a:pt x="252" y="40"/>
                  </a:lnTo>
                  <a:lnTo>
                    <a:pt x="82" y="216"/>
                  </a:lnTo>
                  <a:lnTo>
                    <a:pt x="0" y="140"/>
                  </a:lnTo>
                  <a:lnTo>
                    <a:pt x="38" y="100"/>
                  </a:lnTo>
                  <a:close/>
                </a:path>
              </a:pathLst>
            </a:custGeom>
            <a:gradFill>
              <a:gsLst>
                <a:gs pos="0">
                  <a:srgbClr val="006800"/>
                </a:gs>
                <a:gs pos="100000">
                  <a:srgbClr val="009900"/>
                </a:gs>
              </a:gsLst>
              <a:lin ang="18900000" scaled="0"/>
            </a:gra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44000" tIns="144000" rIns="144000" bIns="1440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" name="Google Shape;300;p6">
            <a:extLst>
              <a:ext uri="{FF2B5EF4-FFF2-40B4-BE49-F238E27FC236}">
                <a16:creationId xmlns:a16="http://schemas.microsoft.com/office/drawing/2014/main" id="{C042D174-B9C5-271F-FD89-1FB7F3D02360}"/>
              </a:ext>
            </a:extLst>
          </p:cNvPr>
          <p:cNvGrpSpPr/>
          <p:nvPr/>
        </p:nvGrpSpPr>
        <p:grpSpPr>
          <a:xfrm>
            <a:off x="9990467" y="4567673"/>
            <a:ext cx="298323" cy="298323"/>
            <a:chOff x="3731" y="1019"/>
            <a:chExt cx="358" cy="358"/>
          </a:xfrm>
        </p:grpSpPr>
        <p:sp>
          <p:nvSpPr>
            <p:cNvPr id="50" name="Google Shape;301;p6">
              <a:extLst>
                <a:ext uri="{FF2B5EF4-FFF2-40B4-BE49-F238E27FC236}">
                  <a16:creationId xmlns:a16="http://schemas.microsoft.com/office/drawing/2014/main" id="{C84A0A7C-34C7-6A61-1A17-7DAE3DEC9331}"/>
                </a:ext>
              </a:extLst>
            </p:cNvPr>
            <p:cNvSpPr/>
            <p:nvPr/>
          </p:nvSpPr>
          <p:spPr>
            <a:xfrm>
              <a:off x="3731" y="1019"/>
              <a:ext cx="358" cy="358"/>
            </a:xfrm>
            <a:prstGeom prst="ellipse">
              <a:avLst/>
            </a:prstGeom>
            <a:gradFill>
              <a:gsLst>
                <a:gs pos="0">
                  <a:srgbClr val="ECECEC"/>
                </a:gs>
                <a:gs pos="100000">
                  <a:srgbClr val="B2B2B2"/>
                </a:gs>
              </a:gsLst>
              <a:path path="circle">
                <a:fillToRect l="50000" t="50000" r="50000" b="50000"/>
              </a:path>
              <a:tileRect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5921" dir="2700000" algn="ctr" rotWithShape="0">
                <a:srgbClr val="333333">
                  <a:alpha val="49019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302;p6">
              <a:extLst>
                <a:ext uri="{FF2B5EF4-FFF2-40B4-BE49-F238E27FC236}">
                  <a16:creationId xmlns:a16="http://schemas.microsoft.com/office/drawing/2014/main" id="{02A7617C-9DD5-6103-4653-91635138B36F}"/>
                </a:ext>
              </a:extLst>
            </p:cNvPr>
            <p:cNvSpPr/>
            <p:nvPr/>
          </p:nvSpPr>
          <p:spPr>
            <a:xfrm>
              <a:off x="3811" y="1032"/>
              <a:ext cx="198" cy="139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E3E3E3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303;p6">
              <a:extLst>
                <a:ext uri="{FF2B5EF4-FFF2-40B4-BE49-F238E27FC236}">
                  <a16:creationId xmlns:a16="http://schemas.microsoft.com/office/drawing/2014/main" id="{6007BACC-846E-5B86-15A4-A42232E23D2F}"/>
                </a:ext>
              </a:extLst>
            </p:cNvPr>
            <p:cNvSpPr/>
            <p:nvPr/>
          </p:nvSpPr>
          <p:spPr>
            <a:xfrm>
              <a:off x="3786" y="1109"/>
              <a:ext cx="252" cy="216"/>
            </a:xfrm>
            <a:custGeom>
              <a:avLst/>
              <a:gdLst/>
              <a:ahLst/>
              <a:cxnLst/>
              <a:rect l="l" t="t" r="r" b="b"/>
              <a:pathLst>
                <a:path w="252" h="216" extrusionOk="0">
                  <a:moveTo>
                    <a:pt x="38" y="100"/>
                  </a:moveTo>
                  <a:lnTo>
                    <a:pt x="78" y="138"/>
                  </a:lnTo>
                  <a:lnTo>
                    <a:pt x="210" y="0"/>
                  </a:lnTo>
                  <a:lnTo>
                    <a:pt x="252" y="40"/>
                  </a:lnTo>
                  <a:lnTo>
                    <a:pt x="82" y="216"/>
                  </a:lnTo>
                  <a:lnTo>
                    <a:pt x="0" y="140"/>
                  </a:lnTo>
                  <a:lnTo>
                    <a:pt x="38" y="100"/>
                  </a:lnTo>
                  <a:close/>
                </a:path>
              </a:pathLst>
            </a:custGeom>
            <a:gradFill>
              <a:gsLst>
                <a:gs pos="0">
                  <a:srgbClr val="006800"/>
                </a:gs>
                <a:gs pos="100000">
                  <a:srgbClr val="009900"/>
                </a:gs>
              </a:gsLst>
              <a:lin ang="18900000" scaled="0"/>
            </a:gra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44000" tIns="144000" rIns="144000" bIns="1440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" name="Google Shape;304;p6">
            <a:extLst>
              <a:ext uri="{FF2B5EF4-FFF2-40B4-BE49-F238E27FC236}">
                <a16:creationId xmlns:a16="http://schemas.microsoft.com/office/drawing/2014/main" id="{2102098A-52B0-557E-760F-86F13042198A}"/>
              </a:ext>
            </a:extLst>
          </p:cNvPr>
          <p:cNvGrpSpPr/>
          <p:nvPr/>
        </p:nvGrpSpPr>
        <p:grpSpPr>
          <a:xfrm>
            <a:off x="7585914" y="4605165"/>
            <a:ext cx="298323" cy="298323"/>
            <a:chOff x="3700" y="980"/>
            <a:chExt cx="358" cy="358"/>
          </a:xfrm>
        </p:grpSpPr>
        <p:sp>
          <p:nvSpPr>
            <p:cNvPr id="54" name="Google Shape;305;p6">
              <a:extLst>
                <a:ext uri="{FF2B5EF4-FFF2-40B4-BE49-F238E27FC236}">
                  <a16:creationId xmlns:a16="http://schemas.microsoft.com/office/drawing/2014/main" id="{DF372ACE-1D9D-B510-CD23-6F71736013AF}"/>
                </a:ext>
              </a:extLst>
            </p:cNvPr>
            <p:cNvSpPr/>
            <p:nvPr/>
          </p:nvSpPr>
          <p:spPr>
            <a:xfrm>
              <a:off x="3700" y="980"/>
              <a:ext cx="358" cy="358"/>
            </a:xfrm>
            <a:prstGeom prst="ellipse">
              <a:avLst/>
            </a:prstGeom>
            <a:gradFill>
              <a:gsLst>
                <a:gs pos="0">
                  <a:srgbClr val="ECECEC"/>
                </a:gs>
                <a:gs pos="100000">
                  <a:srgbClr val="B2B2B2"/>
                </a:gs>
              </a:gsLst>
              <a:path path="circle">
                <a:fillToRect l="50000" t="50000" r="50000" b="50000"/>
              </a:path>
              <a:tileRect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5921" dir="2700000" algn="ctr" rotWithShape="0">
                <a:srgbClr val="333333">
                  <a:alpha val="49019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306;p6">
              <a:extLst>
                <a:ext uri="{FF2B5EF4-FFF2-40B4-BE49-F238E27FC236}">
                  <a16:creationId xmlns:a16="http://schemas.microsoft.com/office/drawing/2014/main" id="{408C9849-5D95-08C0-8BF9-D06A8193F33B}"/>
                </a:ext>
              </a:extLst>
            </p:cNvPr>
            <p:cNvSpPr/>
            <p:nvPr/>
          </p:nvSpPr>
          <p:spPr>
            <a:xfrm>
              <a:off x="3780" y="993"/>
              <a:ext cx="198" cy="139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E3E3E3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307;p6">
              <a:extLst>
                <a:ext uri="{FF2B5EF4-FFF2-40B4-BE49-F238E27FC236}">
                  <a16:creationId xmlns:a16="http://schemas.microsoft.com/office/drawing/2014/main" id="{39887AB0-6017-1AE9-FE5E-80338C61FEE3}"/>
                </a:ext>
              </a:extLst>
            </p:cNvPr>
            <p:cNvSpPr/>
            <p:nvPr/>
          </p:nvSpPr>
          <p:spPr>
            <a:xfrm>
              <a:off x="3755" y="1070"/>
              <a:ext cx="252" cy="216"/>
            </a:xfrm>
            <a:custGeom>
              <a:avLst/>
              <a:gdLst/>
              <a:ahLst/>
              <a:cxnLst/>
              <a:rect l="l" t="t" r="r" b="b"/>
              <a:pathLst>
                <a:path w="252" h="216" extrusionOk="0">
                  <a:moveTo>
                    <a:pt x="38" y="100"/>
                  </a:moveTo>
                  <a:lnTo>
                    <a:pt x="78" y="138"/>
                  </a:lnTo>
                  <a:lnTo>
                    <a:pt x="210" y="0"/>
                  </a:lnTo>
                  <a:lnTo>
                    <a:pt x="252" y="40"/>
                  </a:lnTo>
                  <a:lnTo>
                    <a:pt x="82" y="216"/>
                  </a:lnTo>
                  <a:lnTo>
                    <a:pt x="0" y="140"/>
                  </a:lnTo>
                  <a:lnTo>
                    <a:pt x="38" y="100"/>
                  </a:lnTo>
                  <a:close/>
                </a:path>
              </a:pathLst>
            </a:custGeom>
            <a:gradFill>
              <a:gsLst>
                <a:gs pos="0">
                  <a:srgbClr val="006800"/>
                </a:gs>
                <a:gs pos="100000">
                  <a:srgbClr val="009900"/>
                </a:gs>
              </a:gsLst>
              <a:lin ang="18900000" scaled="0"/>
            </a:gra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44000" tIns="144000" rIns="144000" bIns="1440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7" name="Google Shape;308;p6">
            <a:extLst>
              <a:ext uri="{FF2B5EF4-FFF2-40B4-BE49-F238E27FC236}">
                <a16:creationId xmlns:a16="http://schemas.microsoft.com/office/drawing/2014/main" id="{8BFBA4F0-2521-2655-F11A-04EF6F67FD1B}"/>
              </a:ext>
            </a:extLst>
          </p:cNvPr>
          <p:cNvSpPr/>
          <p:nvPr/>
        </p:nvSpPr>
        <p:spPr>
          <a:xfrm>
            <a:off x="7949633" y="4954169"/>
            <a:ext cx="2340000" cy="720000"/>
          </a:xfrm>
          <a:prstGeom prst="rect">
            <a:avLst/>
          </a:prstGeom>
          <a:solidFill>
            <a:srgbClr val="FBE4D4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8000" tIns="72000" rIns="108000" bIns="108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l-GR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Τεχνολογίες in vivo &amp; in vitro διαγνωστικών συστημάτων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309;p6">
            <a:extLst>
              <a:ext uri="{FF2B5EF4-FFF2-40B4-BE49-F238E27FC236}">
                <a16:creationId xmlns:a16="http://schemas.microsoft.com/office/drawing/2014/main" id="{851FD91B-3D8F-D1F3-C558-171745E05265}"/>
              </a:ext>
            </a:extLst>
          </p:cNvPr>
          <p:cNvSpPr/>
          <p:nvPr/>
        </p:nvSpPr>
        <p:spPr>
          <a:xfrm>
            <a:off x="5504828" y="4946820"/>
            <a:ext cx="2340000" cy="720000"/>
          </a:xfrm>
          <a:prstGeom prst="rect">
            <a:avLst/>
          </a:prstGeom>
          <a:solidFill>
            <a:srgbClr val="D8E2F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8000" tIns="72000" rIns="108000" bIns="108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l-GR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Τεχνολογίες λήψης και ανάλυσης βιοσημάτων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9" name="Google Shape;310;p6">
            <a:extLst>
              <a:ext uri="{FF2B5EF4-FFF2-40B4-BE49-F238E27FC236}">
                <a16:creationId xmlns:a16="http://schemas.microsoft.com/office/drawing/2014/main" id="{F303292C-45B1-8034-462B-0753477BA3AC}"/>
              </a:ext>
            </a:extLst>
          </p:cNvPr>
          <p:cNvGrpSpPr/>
          <p:nvPr/>
        </p:nvGrpSpPr>
        <p:grpSpPr>
          <a:xfrm>
            <a:off x="7565751" y="6279549"/>
            <a:ext cx="298323" cy="298323"/>
            <a:chOff x="8520838" y="6309558"/>
            <a:chExt cx="298323" cy="298323"/>
          </a:xfrm>
        </p:grpSpPr>
        <p:sp>
          <p:nvSpPr>
            <p:cNvPr id="60" name="Google Shape;311;p6">
              <a:extLst>
                <a:ext uri="{FF2B5EF4-FFF2-40B4-BE49-F238E27FC236}">
                  <a16:creationId xmlns:a16="http://schemas.microsoft.com/office/drawing/2014/main" id="{62F38B4A-1361-4223-D385-C9AAF33AC6BB}"/>
                </a:ext>
              </a:extLst>
            </p:cNvPr>
            <p:cNvSpPr/>
            <p:nvPr/>
          </p:nvSpPr>
          <p:spPr>
            <a:xfrm>
              <a:off x="8520838" y="6309558"/>
              <a:ext cx="298323" cy="298323"/>
            </a:xfrm>
            <a:prstGeom prst="ellipse">
              <a:avLst/>
            </a:prstGeom>
            <a:gradFill>
              <a:gsLst>
                <a:gs pos="0">
                  <a:srgbClr val="ECECEC"/>
                </a:gs>
                <a:gs pos="100000">
                  <a:srgbClr val="B2B2B2"/>
                </a:gs>
              </a:gsLst>
              <a:path path="circle">
                <a:fillToRect l="50000" t="50000" r="50000" b="50000"/>
              </a:path>
              <a:tileRect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5921" dir="2700000" algn="ctr" rotWithShape="0">
                <a:srgbClr val="333333">
                  <a:alpha val="49019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312;p6">
              <a:extLst>
                <a:ext uri="{FF2B5EF4-FFF2-40B4-BE49-F238E27FC236}">
                  <a16:creationId xmlns:a16="http://schemas.microsoft.com/office/drawing/2014/main" id="{A152E9D4-CB21-6759-ACA5-34613DE966A7}"/>
                </a:ext>
              </a:extLst>
            </p:cNvPr>
            <p:cNvSpPr/>
            <p:nvPr/>
          </p:nvSpPr>
          <p:spPr>
            <a:xfrm>
              <a:off x="8587502" y="6320391"/>
              <a:ext cx="164994" cy="115829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E3E3E3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313;p6">
              <a:extLst>
                <a:ext uri="{FF2B5EF4-FFF2-40B4-BE49-F238E27FC236}">
                  <a16:creationId xmlns:a16="http://schemas.microsoft.com/office/drawing/2014/main" id="{2FEF774F-0E59-C6EF-975F-7233253825AD}"/>
                </a:ext>
              </a:extLst>
            </p:cNvPr>
            <p:cNvSpPr/>
            <p:nvPr/>
          </p:nvSpPr>
          <p:spPr>
            <a:xfrm>
              <a:off x="8566670" y="6384555"/>
              <a:ext cx="209993" cy="179994"/>
            </a:xfrm>
            <a:custGeom>
              <a:avLst/>
              <a:gdLst/>
              <a:ahLst/>
              <a:cxnLst/>
              <a:rect l="l" t="t" r="r" b="b"/>
              <a:pathLst>
                <a:path w="252" h="216" extrusionOk="0">
                  <a:moveTo>
                    <a:pt x="38" y="100"/>
                  </a:moveTo>
                  <a:lnTo>
                    <a:pt x="78" y="138"/>
                  </a:lnTo>
                  <a:lnTo>
                    <a:pt x="210" y="0"/>
                  </a:lnTo>
                  <a:lnTo>
                    <a:pt x="252" y="40"/>
                  </a:lnTo>
                  <a:lnTo>
                    <a:pt x="82" y="216"/>
                  </a:lnTo>
                  <a:lnTo>
                    <a:pt x="0" y="140"/>
                  </a:lnTo>
                  <a:lnTo>
                    <a:pt x="38" y="100"/>
                  </a:lnTo>
                  <a:close/>
                </a:path>
              </a:pathLst>
            </a:custGeom>
            <a:gradFill>
              <a:gsLst>
                <a:gs pos="0">
                  <a:srgbClr val="006800"/>
                </a:gs>
                <a:gs pos="100000">
                  <a:srgbClr val="009900"/>
                </a:gs>
              </a:gsLst>
              <a:lin ang="18900000" scaled="0"/>
            </a:gra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44000" tIns="144000" rIns="144000" bIns="1440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" name="Google Shape;314;p6">
            <a:extLst>
              <a:ext uri="{FF2B5EF4-FFF2-40B4-BE49-F238E27FC236}">
                <a16:creationId xmlns:a16="http://schemas.microsoft.com/office/drawing/2014/main" id="{75F381C7-0541-7AA5-3A88-8A58DA98BCA0}"/>
              </a:ext>
            </a:extLst>
          </p:cNvPr>
          <p:cNvGrpSpPr/>
          <p:nvPr/>
        </p:nvGrpSpPr>
        <p:grpSpPr>
          <a:xfrm>
            <a:off x="10044642" y="6302991"/>
            <a:ext cx="298323" cy="298323"/>
            <a:chOff x="8520838" y="6309558"/>
            <a:chExt cx="298323" cy="298323"/>
          </a:xfrm>
        </p:grpSpPr>
        <p:sp>
          <p:nvSpPr>
            <p:cNvPr id="64" name="Google Shape;315;p6">
              <a:extLst>
                <a:ext uri="{FF2B5EF4-FFF2-40B4-BE49-F238E27FC236}">
                  <a16:creationId xmlns:a16="http://schemas.microsoft.com/office/drawing/2014/main" id="{661BBDDB-BE58-0F41-06C7-3BFF86474118}"/>
                </a:ext>
              </a:extLst>
            </p:cNvPr>
            <p:cNvSpPr/>
            <p:nvPr/>
          </p:nvSpPr>
          <p:spPr>
            <a:xfrm>
              <a:off x="8520838" y="6309558"/>
              <a:ext cx="298323" cy="298323"/>
            </a:xfrm>
            <a:prstGeom prst="ellipse">
              <a:avLst/>
            </a:prstGeom>
            <a:gradFill>
              <a:gsLst>
                <a:gs pos="0">
                  <a:srgbClr val="ECECEC"/>
                </a:gs>
                <a:gs pos="100000">
                  <a:srgbClr val="B2B2B2"/>
                </a:gs>
              </a:gsLst>
              <a:path path="circle">
                <a:fillToRect l="50000" t="50000" r="50000" b="50000"/>
              </a:path>
              <a:tileRect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5921" dir="2700000" algn="ctr" rotWithShape="0">
                <a:srgbClr val="333333">
                  <a:alpha val="49019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316;p6">
              <a:extLst>
                <a:ext uri="{FF2B5EF4-FFF2-40B4-BE49-F238E27FC236}">
                  <a16:creationId xmlns:a16="http://schemas.microsoft.com/office/drawing/2014/main" id="{B614D9D8-97C3-40CF-A335-E6EA53949B03}"/>
                </a:ext>
              </a:extLst>
            </p:cNvPr>
            <p:cNvSpPr/>
            <p:nvPr/>
          </p:nvSpPr>
          <p:spPr>
            <a:xfrm>
              <a:off x="8587502" y="6320391"/>
              <a:ext cx="164994" cy="115829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E3E3E3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317;p6">
              <a:extLst>
                <a:ext uri="{FF2B5EF4-FFF2-40B4-BE49-F238E27FC236}">
                  <a16:creationId xmlns:a16="http://schemas.microsoft.com/office/drawing/2014/main" id="{BE4207D6-DE88-9A8E-9A35-0C65E9692F14}"/>
                </a:ext>
              </a:extLst>
            </p:cNvPr>
            <p:cNvSpPr/>
            <p:nvPr/>
          </p:nvSpPr>
          <p:spPr>
            <a:xfrm>
              <a:off x="8566670" y="6384555"/>
              <a:ext cx="209993" cy="179994"/>
            </a:xfrm>
            <a:custGeom>
              <a:avLst/>
              <a:gdLst/>
              <a:ahLst/>
              <a:cxnLst/>
              <a:rect l="l" t="t" r="r" b="b"/>
              <a:pathLst>
                <a:path w="252" h="216" extrusionOk="0">
                  <a:moveTo>
                    <a:pt x="38" y="100"/>
                  </a:moveTo>
                  <a:lnTo>
                    <a:pt x="78" y="138"/>
                  </a:lnTo>
                  <a:lnTo>
                    <a:pt x="210" y="0"/>
                  </a:lnTo>
                  <a:lnTo>
                    <a:pt x="252" y="40"/>
                  </a:lnTo>
                  <a:lnTo>
                    <a:pt x="82" y="216"/>
                  </a:lnTo>
                  <a:lnTo>
                    <a:pt x="0" y="140"/>
                  </a:lnTo>
                  <a:lnTo>
                    <a:pt x="38" y="100"/>
                  </a:lnTo>
                  <a:close/>
                </a:path>
              </a:pathLst>
            </a:custGeom>
            <a:gradFill>
              <a:gsLst>
                <a:gs pos="0">
                  <a:srgbClr val="006800"/>
                </a:gs>
                <a:gs pos="100000">
                  <a:srgbClr val="009900"/>
                </a:gs>
              </a:gsLst>
              <a:lin ang="18900000" scaled="0"/>
            </a:gra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44000" tIns="144000" rIns="144000" bIns="1440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7" name="Google Shape;318;p6">
            <a:extLst>
              <a:ext uri="{FF2B5EF4-FFF2-40B4-BE49-F238E27FC236}">
                <a16:creationId xmlns:a16="http://schemas.microsoft.com/office/drawing/2014/main" id="{4CC32858-121F-8104-1B7E-E9FE2D28E72E}"/>
              </a:ext>
            </a:extLst>
          </p:cNvPr>
          <p:cNvGrpSpPr/>
          <p:nvPr/>
        </p:nvGrpSpPr>
        <p:grpSpPr>
          <a:xfrm>
            <a:off x="10077911" y="5439222"/>
            <a:ext cx="298323" cy="298323"/>
            <a:chOff x="8520838" y="6309558"/>
            <a:chExt cx="298323" cy="298323"/>
          </a:xfrm>
        </p:grpSpPr>
        <p:sp>
          <p:nvSpPr>
            <p:cNvPr id="68" name="Google Shape;319;p6">
              <a:extLst>
                <a:ext uri="{FF2B5EF4-FFF2-40B4-BE49-F238E27FC236}">
                  <a16:creationId xmlns:a16="http://schemas.microsoft.com/office/drawing/2014/main" id="{C5DDAFF2-0364-0CB0-C40C-2633A1133750}"/>
                </a:ext>
              </a:extLst>
            </p:cNvPr>
            <p:cNvSpPr/>
            <p:nvPr/>
          </p:nvSpPr>
          <p:spPr>
            <a:xfrm>
              <a:off x="8520838" y="6309558"/>
              <a:ext cx="298323" cy="298323"/>
            </a:xfrm>
            <a:prstGeom prst="ellipse">
              <a:avLst/>
            </a:prstGeom>
            <a:gradFill>
              <a:gsLst>
                <a:gs pos="0">
                  <a:srgbClr val="ECECEC"/>
                </a:gs>
                <a:gs pos="100000">
                  <a:srgbClr val="B2B2B2"/>
                </a:gs>
              </a:gsLst>
              <a:path path="circle">
                <a:fillToRect l="50000" t="50000" r="50000" b="50000"/>
              </a:path>
              <a:tileRect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5921" dir="2700000" algn="ctr" rotWithShape="0">
                <a:srgbClr val="333333">
                  <a:alpha val="49019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320;p6">
              <a:extLst>
                <a:ext uri="{FF2B5EF4-FFF2-40B4-BE49-F238E27FC236}">
                  <a16:creationId xmlns:a16="http://schemas.microsoft.com/office/drawing/2014/main" id="{DEC105FC-2A07-DEAC-CFE3-9B00A9035FFA}"/>
                </a:ext>
              </a:extLst>
            </p:cNvPr>
            <p:cNvSpPr/>
            <p:nvPr/>
          </p:nvSpPr>
          <p:spPr>
            <a:xfrm>
              <a:off x="8587502" y="6320391"/>
              <a:ext cx="164994" cy="115829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E3E3E3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321;p6">
              <a:extLst>
                <a:ext uri="{FF2B5EF4-FFF2-40B4-BE49-F238E27FC236}">
                  <a16:creationId xmlns:a16="http://schemas.microsoft.com/office/drawing/2014/main" id="{C122CA05-C436-B3E7-EB9D-82225A80374F}"/>
                </a:ext>
              </a:extLst>
            </p:cNvPr>
            <p:cNvSpPr/>
            <p:nvPr/>
          </p:nvSpPr>
          <p:spPr>
            <a:xfrm>
              <a:off x="8566670" y="6384555"/>
              <a:ext cx="209993" cy="179994"/>
            </a:xfrm>
            <a:custGeom>
              <a:avLst/>
              <a:gdLst/>
              <a:ahLst/>
              <a:cxnLst/>
              <a:rect l="l" t="t" r="r" b="b"/>
              <a:pathLst>
                <a:path w="252" h="216" extrusionOk="0">
                  <a:moveTo>
                    <a:pt x="38" y="100"/>
                  </a:moveTo>
                  <a:lnTo>
                    <a:pt x="78" y="138"/>
                  </a:lnTo>
                  <a:lnTo>
                    <a:pt x="210" y="0"/>
                  </a:lnTo>
                  <a:lnTo>
                    <a:pt x="252" y="40"/>
                  </a:lnTo>
                  <a:lnTo>
                    <a:pt x="82" y="216"/>
                  </a:lnTo>
                  <a:lnTo>
                    <a:pt x="0" y="140"/>
                  </a:lnTo>
                  <a:lnTo>
                    <a:pt x="38" y="100"/>
                  </a:lnTo>
                  <a:close/>
                </a:path>
              </a:pathLst>
            </a:custGeom>
            <a:gradFill>
              <a:gsLst>
                <a:gs pos="0">
                  <a:srgbClr val="006800"/>
                </a:gs>
                <a:gs pos="100000">
                  <a:srgbClr val="009900"/>
                </a:gs>
              </a:gsLst>
              <a:lin ang="18900000" scaled="0"/>
            </a:gra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44000" tIns="144000" rIns="144000" bIns="1440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1" name="Google Shape;322;p6">
            <a:extLst>
              <a:ext uri="{FF2B5EF4-FFF2-40B4-BE49-F238E27FC236}">
                <a16:creationId xmlns:a16="http://schemas.microsoft.com/office/drawing/2014/main" id="{115E1B16-328C-8F91-BD9B-3233F3821666}"/>
              </a:ext>
            </a:extLst>
          </p:cNvPr>
          <p:cNvGrpSpPr/>
          <p:nvPr/>
        </p:nvGrpSpPr>
        <p:grpSpPr>
          <a:xfrm>
            <a:off x="7558715" y="5411099"/>
            <a:ext cx="298323" cy="305536"/>
            <a:chOff x="8509640" y="6079982"/>
            <a:chExt cx="298323" cy="305536"/>
          </a:xfrm>
        </p:grpSpPr>
        <p:sp>
          <p:nvSpPr>
            <p:cNvPr id="72" name="Google Shape;323;p6">
              <a:extLst>
                <a:ext uri="{FF2B5EF4-FFF2-40B4-BE49-F238E27FC236}">
                  <a16:creationId xmlns:a16="http://schemas.microsoft.com/office/drawing/2014/main" id="{2F234FBE-EF92-02D2-7DF1-75CD98DE0BE1}"/>
                </a:ext>
              </a:extLst>
            </p:cNvPr>
            <p:cNvSpPr/>
            <p:nvPr/>
          </p:nvSpPr>
          <p:spPr>
            <a:xfrm>
              <a:off x="8509640" y="6087195"/>
              <a:ext cx="298323" cy="298323"/>
            </a:xfrm>
            <a:prstGeom prst="ellipse">
              <a:avLst/>
            </a:prstGeom>
            <a:gradFill>
              <a:gsLst>
                <a:gs pos="0">
                  <a:srgbClr val="ECECEC"/>
                </a:gs>
                <a:gs pos="100000">
                  <a:srgbClr val="B2B2B2"/>
                </a:gs>
              </a:gsLst>
              <a:path path="circle">
                <a:fillToRect l="50000" t="50000" r="50000" b="50000"/>
              </a:path>
              <a:tileRect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5921" dir="2700000" algn="ctr" rotWithShape="0">
                <a:srgbClr val="333333">
                  <a:alpha val="49019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324;p6">
              <a:extLst>
                <a:ext uri="{FF2B5EF4-FFF2-40B4-BE49-F238E27FC236}">
                  <a16:creationId xmlns:a16="http://schemas.microsoft.com/office/drawing/2014/main" id="{01CE92DF-2F60-B0A7-B01C-5E88393ADBFB}"/>
                </a:ext>
              </a:extLst>
            </p:cNvPr>
            <p:cNvSpPr/>
            <p:nvPr/>
          </p:nvSpPr>
          <p:spPr>
            <a:xfrm>
              <a:off x="8576304" y="6079982"/>
              <a:ext cx="164994" cy="115829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E3E3E3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325;p6">
              <a:extLst>
                <a:ext uri="{FF2B5EF4-FFF2-40B4-BE49-F238E27FC236}">
                  <a16:creationId xmlns:a16="http://schemas.microsoft.com/office/drawing/2014/main" id="{E3241FC2-0DED-6464-A3F9-759153A31E89}"/>
                </a:ext>
              </a:extLst>
            </p:cNvPr>
            <p:cNvSpPr/>
            <p:nvPr/>
          </p:nvSpPr>
          <p:spPr>
            <a:xfrm>
              <a:off x="8555472" y="6144146"/>
              <a:ext cx="209993" cy="179994"/>
            </a:xfrm>
            <a:custGeom>
              <a:avLst/>
              <a:gdLst/>
              <a:ahLst/>
              <a:cxnLst/>
              <a:rect l="l" t="t" r="r" b="b"/>
              <a:pathLst>
                <a:path w="252" h="216" extrusionOk="0">
                  <a:moveTo>
                    <a:pt x="38" y="100"/>
                  </a:moveTo>
                  <a:lnTo>
                    <a:pt x="78" y="138"/>
                  </a:lnTo>
                  <a:lnTo>
                    <a:pt x="210" y="0"/>
                  </a:lnTo>
                  <a:lnTo>
                    <a:pt x="252" y="40"/>
                  </a:lnTo>
                  <a:lnTo>
                    <a:pt x="82" y="216"/>
                  </a:lnTo>
                  <a:lnTo>
                    <a:pt x="0" y="140"/>
                  </a:lnTo>
                  <a:lnTo>
                    <a:pt x="38" y="100"/>
                  </a:lnTo>
                  <a:close/>
                </a:path>
              </a:pathLst>
            </a:custGeom>
            <a:gradFill>
              <a:gsLst>
                <a:gs pos="0">
                  <a:srgbClr val="006800"/>
                </a:gs>
                <a:gs pos="100000">
                  <a:srgbClr val="009900"/>
                </a:gs>
              </a:gsLst>
              <a:lin ang="18900000" scaled="0"/>
            </a:gra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44000" tIns="144000" rIns="144000" bIns="1440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5" name="Google Shape;336;p6">
            <a:extLst>
              <a:ext uri="{FF2B5EF4-FFF2-40B4-BE49-F238E27FC236}">
                <a16:creationId xmlns:a16="http://schemas.microsoft.com/office/drawing/2014/main" id="{8F9E169E-F7D8-A923-B50B-6271EE4796D8}"/>
              </a:ext>
            </a:extLst>
          </p:cNvPr>
          <p:cNvGrpSpPr/>
          <p:nvPr/>
        </p:nvGrpSpPr>
        <p:grpSpPr>
          <a:xfrm>
            <a:off x="7589781" y="2918456"/>
            <a:ext cx="298323" cy="298323"/>
            <a:chOff x="3785" y="904"/>
            <a:chExt cx="358" cy="358"/>
          </a:xfrm>
        </p:grpSpPr>
        <p:sp>
          <p:nvSpPr>
            <p:cNvPr id="76" name="Google Shape;337;p6">
              <a:extLst>
                <a:ext uri="{FF2B5EF4-FFF2-40B4-BE49-F238E27FC236}">
                  <a16:creationId xmlns:a16="http://schemas.microsoft.com/office/drawing/2014/main" id="{945CD0B7-3871-EA80-8C6A-CAA3425DD81A}"/>
                </a:ext>
              </a:extLst>
            </p:cNvPr>
            <p:cNvSpPr/>
            <p:nvPr/>
          </p:nvSpPr>
          <p:spPr>
            <a:xfrm>
              <a:off x="3785" y="904"/>
              <a:ext cx="358" cy="358"/>
            </a:xfrm>
            <a:prstGeom prst="ellipse">
              <a:avLst/>
            </a:prstGeom>
            <a:gradFill>
              <a:gsLst>
                <a:gs pos="0">
                  <a:srgbClr val="ECECEC"/>
                </a:gs>
                <a:gs pos="100000">
                  <a:srgbClr val="B2B2B2"/>
                </a:gs>
              </a:gsLst>
              <a:path path="circle">
                <a:fillToRect l="50000" t="50000" r="50000" b="50000"/>
              </a:path>
              <a:tileRect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5921" dir="2700000" algn="ctr" rotWithShape="0">
                <a:srgbClr val="333333">
                  <a:alpha val="49019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338;p6">
              <a:extLst>
                <a:ext uri="{FF2B5EF4-FFF2-40B4-BE49-F238E27FC236}">
                  <a16:creationId xmlns:a16="http://schemas.microsoft.com/office/drawing/2014/main" id="{22991ADC-8C4A-562F-C40C-A427A9225A54}"/>
                </a:ext>
              </a:extLst>
            </p:cNvPr>
            <p:cNvSpPr/>
            <p:nvPr/>
          </p:nvSpPr>
          <p:spPr>
            <a:xfrm>
              <a:off x="3865" y="917"/>
              <a:ext cx="198" cy="139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E3E3E3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339;p6">
              <a:extLst>
                <a:ext uri="{FF2B5EF4-FFF2-40B4-BE49-F238E27FC236}">
                  <a16:creationId xmlns:a16="http://schemas.microsoft.com/office/drawing/2014/main" id="{E755318B-0020-BABC-5C1E-C8EA02D766AA}"/>
                </a:ext>
              </a:extLst>
            </p:cNvPr>
            <p:cNvSpPr/>
            <p:nvPr/>
          </p:nvSpPr>
          <p:spPr>
            <a:xfrm>
              <a:off x="3840" y="994"/>
              <a:ext cx="252" cy="216"/>
            </a:xfrm>
            <a:custGeom>
              <a:avLst/>
              <a:gdLst/>
              <a:ahLst/>
              <a:cxnLst/>
              <a:rect l="l" t="t" r="r" b="b"/>
              <a:pathLst>
                <a:path w="252" h="216" extrusionOk="0">
                  <a:moveTo>
                    <a:pt x="38" y="100"/>
                  </a:moveTo>
                  <a:lnTo>
                    <a:pt x="78" y="138"/>
                  </a:lnTo>
                  <a:lnTo>
                    <a:pt x="210" y="0"/>
                  </a:lnTo>
                  <a:lnTo>
                    <a:pt x="252" y="40"/>
                  </a:lnTo>
                  <a:lnTo>
                    <a:pt x="82" y="216"/>
                  </a:lnTo>
                  <a:lnTo>
                    <a:pt x="0" y="140"/>
                  </a:lnTo>
                  <a:lnTo>
                    <a:pt x="38" y="100"/>
                  </a:lnTo>
                  <a:close/>
                </a:path>
              </a:pathLst>
            </a:custGeom>
            <a:gradFill>
              <a:gsLst>
                <a:gs pos="0">
                  <a:srgbClr val="006800"/>
                </a:gs>
                <a:gs pos="100000">
                  <a:srgbClr val="009900"/>
                </a:gs>
              </a:gsLst>
              <a:lin ang="18900000" scaled="0"/>
            </a:gra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44000" tIns="144000" rIns="144000" bIns="1440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9" name="Google Shape;340;p6">
            <a:extLst>
              <a:ext uri="{FF2B5EF4-FFF2-40B4-BE49-F238E27FC236}">
                <a16:creationId xmlns:a16="http://schemas.microsoft.com/office/drawing/2014/main" id="{C96B9716-7ED7-2AAE-425C-055E3B218956}"/>
              </a:ext>
            </a:extLst>
          </p:cNvPr>
          <p:cNvGrpSpPr/>
          <p:nvPr/>
        </p:nvGrpSpPr>
        <p:grpSpPr>
          <a:xfrm>
            <a:off x="10083797" y="2945213"/>
            <a:ext cx="298323" cy="298323"/>
            <a:chOff x="3785" y="904"/>
            <a:chExt cx="358" cy="358"/>
          </a:xfrm>
        </p:grpSpPr>
        <p:sp>
          <p:nvSpPr>
            <p:cNvPr id="80" name="Google Shape;341;p6">
              <a:extLst>
                <a:ext uri="{FF2B5EF4-FFF2-40B4-BE49-F238E27FC236}">
                  <a16:creationId xmlns:a16="http://schemas.microsoft.com/office/drawing/2014/main" id="{997A3DA8-C6FC-42D5-33A1-0B3661D2E981}"/>
                </a:ext>
              </a:extLst>
            </p:cNvPr>
            <p:cNvSpPr/>
            <p:nvPr/>
          </p:nvSpPr>
          <p:spPr>
            <a:xfrm>
              <a:off x="3785" y="904"/>
              <a:ext cx="358" cy="358"/>
            </a:xfrm>
            <a:prstGeom prst="ellipse">
              <a:avLst/>
            </a:prstGeom>
            <a:gradFill>
              <a:gsLst>
                <a:gs pos="0">
                  <a:srgbClr val="ECECEC"/>
                </a:gs>
                <a:gs pos="100000">
                  <a:srgbClr val="B2B2B2"/>
                </a:gs>
              </a:gsLst>
              <a:path path="circle">
                <a:fillToRect l="50000" t="50000" r="50000" b="50000"/>
              </a:path>
              <a:tileRect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5921" dir="2700000" algn="ctr" rotWithShape="0">
                <a:srgbClr val="333333">
                  <a:alpha val="49019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342;p6">
              <a:extLst>
                <a:ext uri="{FF2B5EF4-FFF2-40B4-BE49-F238E27FC236}">
                  <a16:creationId xmlns:a16="http://schemas.microsoft.com/office/drawing/2014/main" id="{6172245F-3C2E-3B12-D645-55A61BE7FE28}"/>
                </a:ext>
              </a:extLst>
            </p:cNvPr>
            <p:cNvSpPr/>
            <p:nvPr/>
          </p:nvSpPr>
          <p:spPr>
            <a:xfrm>
              <a:off x="3865" y="917"/>
              <a:ext cx="198" cy="139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E3E3E3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343;p6">
              <a:extLst>
                <a:ext uri="{FF2B5EF4-FFF2-40B4-BE49-F238E27FC236}">
                  <a16:creationId xmlns:a16="http://schemas.microsoft.com/office/drawing/2014/main" id="{3F07659D-DD0F-8151-9A56-8A36B24B3D87}"/>
                </a:ext>
              </a:extLst>
            </p:cNvPr>
            <p:cNvSpPr/>
            <p:nvPr/>
          </p:nvSpPr>
          <p:spPr>
            <a:xfrm>
              <a:off x="3840" y="994"/>
              <a:ext cx="252" cy="216"/>
            </a:xfrm>
            <a:custGeom>
              <a:avLst/>
              <a:gdLst/>
              <a:ahLst/>
              <a:cxnLst/>
              <a:rect l="l" t="t" r="r" b="b"/>
              <a:pathLst>
                <a:path w="252" h="216" extrusionOk="0">
                  <a:moveTo>
                    <a:pt x="38" y="100"/>
                  </a:moveTo>
                  <a:lnTo>
                    <a:pt x="78" y="138"/>
                  </a:lnTo>
                  <a:lnTo>
                    <a:pt x="210" y="0"/>
                  </a:lnTo>
                  <a:lnTo>
                    <a:pt x="252" y="40"/>
                  </a:lnTo>
                  <a:lnTo>
                    <a:pt x="82" y="216"/>
                  </a:lnTo>
                  <a:lnTo>
                    <a:pt x="0" y="140"/>
                  </a:lnTo>
                  <a:lnTo>
                    <a:pt x="38" y="100"/>
                  </a:lnTo>
                  <a:close/>
                </a:path>
              </a:pathLst>
            </a:custGeom>
            <a:gradFill>
              <a:gsLst>
                <a:gs pos="0">
                  <a:srgbClr val="006800"/>
                </a:gs>
                <a:gs pos="100000">
                  <a:srgbClr val="009900"/>
                </a:gs>
              </a:gsLst>
              <a:lin ang="18900000" scaled="0"/>
            </a:gra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44000" tIns="144000" rIns="144000" bIns="1440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3625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5C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D42316-2A32-E7D7-721C-766268947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422" y="59151"/>
            <a:ext cx="4933784" cy="14813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628620-343B-A161-6578-179C1FA6C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33" y="59151"/>
            <a:ext cx="1507920" cy="14813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49110E9-EA8B-FC03-ABA5-BFC0858A2C06}"/>
              </a:ext>
            </a:extLst>
          </p:cNvPr>
          <p:cNvSpPr txBox="1"/>
          <p:nvPr/>
        </p:nvSpPr>
        <p:spPr>
          <a:xfrm>
            <a:off x="72161" y="2072562"/>
            <a:ext cx="2969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l-GR" b="1" spc="-5" dirty="0">
                <a:solidFill>
                  <a:schemeClr val="bg1"/>
                </a:solidFill>
                <a:latin typeface="Candara Light" panose="020E0502030303020204" pitchFamily="34" charset="0"/>
              </a:rPr>
              <a:t>ΠΡΟΠΤΥΧΙΑΚΟ</a:t>
            </a:r>
          </a:p>
          <a:p>
            <a:pPr fontAlgn="base"/>
            <a:r>
              <a:rPr lang="el-GR" b="1" spc="-5" dirty="0">
                <a:solidFill>
                  <a:schemeClr val="bg1"/>
                </a:solidFill>
                <a:latin typeface="Candara Light" panose="020E0502030303020204" pitchFamily="34" charset="0"/>
              </a:rPr>
              <a:t>ΠΡΟΓΡΑΜΜΑ ΣΠΟΥΔΩΝ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7903A6-54C3-4BB4-B5FF-6B54614B1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6C0C8-6A41-4116-B5E0-C52FD6507F55}" type="slidenum">
              <a:rPr lang="en-US" smtClean="0"/>
              <a:t>11</a:t>
            </a:fld>
            <a:endParaRPr lang="en-US"/>
          </a:p>
        </p:txBody>
      </p:sp>
      <p:cxnSp>
        <p:nvCxnSpPr>
          <p:cNvPr id="15" name="Ευθεία γραμμή σύνδεσης 12">
            <a:extLst>
              <a:ext uri="{FF2B5EF4-FFF2-40B4-BE49-F238E27FC236}">
                <a16:creationId xmlns:a16="http://schemas.microsoft.com/office/drawing/2014/main" id="{DE634D6E-2FAB-C404-4225-3668F5A383F8}"/>
              </a:ext>
            </a:extLst>
          </p:cNvPr>
          <p:cNvCxnSpPr>
            <a:cxnSpLocks/>
          </p:cNvCxnSpPr>
          <p:nvPr/>
        </p:nvCxnSpPr>
        <p:spPr>
          <a:xfrm flipH="1">
            <a:off x="117233" y="2783635"/>
            <a:ext cx="2683117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Ευθεία γραμμή σύνδεσης 12">
            <a:extLst>
              <a:ext uri="{FF2B5EF4-FFF2-40B4-BE49-F238E27FC236}">
                <a16:creationId xmlns:a16="http://schemas.microsoft.com/office/drawing/2014/main" id="{2F7FB1BC-C5A5-B94B-C005-DA9F41B55B7A}"/>
              </a:ext>
            </a:extLst>
          </p:cNvPr>
          <p:cNvCxnSpPr>
            <a:cxnSpLocks/>
          </p:cNvCxnSpPr>
          <p:nvPr/>
        </p:nvCxnSpPr>
        <p:spPr>
          <a:xfrm flipH="1">
            <a:off x="117233" y="1979960"/>
            <a:ext cx="2683117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Google Shape;482;p13">
            <a:extLst>
              <a:ext uri="{FF2B5EF4-FFF2-40B4-BE49-F238E27FC236}">
                <a16:creationId xmlns:a16="http://schemas.microsoft.com/office/drawing/2014/main" id="{03DAD087-E06E-3586-9D3C-3E4393938B85}"/>
              </a:ext>
            </a:extLst>
          </p:cNvPr>
          <p:cNvSpPr/>
          <p:nvPr/>
        </p:nvSpPr>
        <p:spPr>
          <a:xfrm>
            <a:off x="3257409" y="1887896"/>
            <a:ext cx="524989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l-GR" sz="2400" b="1" i="0" u="none" strike="noStrike" cap="none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Συγκριτική αξιολόγηση με άλλα ΠΠΣ </a:t>
            </a:r>
            <a:endParaRPr sz="1400" b="0" i="0" u="none" strike="noStrike" cap="non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" name="Google Shape;488;p13">
            <a:extLst>
              <a:ext uri="{FF2B5EF4-FFF2-40B4-BE49-F238E27FC236}">
                <a16:creationId xmlns:a16="http://schemas.microsoft.com/office/drawing/2014/main" id="{63E93025-48A7-112E-A1CE-E3D7D05EC0BA}"/>
              </a:ext>
            </a:extLst>
          </p:cNvPr>
          <p:cNvGrpSpPr/>
          <p:nvPr/>
        </p:nvGrpSpPr>
        <p:grpSpPr>
          <a:xfrm>
            <a:off x="3284117" y="2395727"/>
            <a:ext cx="4718392" cy="4363880"/>
            <a:chOff x="4097475" y="-145450"/>
            <a:chExt cx="4718392" cy="2064777"/>
          </a:xfrm>
        </p:grpSpPr>
        <p:sp>
          <p:nvSpPr>
            <p:cNvPr id="6" name="Google Shape;489;p13">
              <a:extLst>
                <a:ext uri="{FF2B5EF4-FFF2-40B4-BE49-F238E27FC236}">
                  <a16:creationId xmlns:a16="http://schemas.microsoft.com/office/drawing/2014/main" id="{9CE1F08F-C6A6-D28F-8F6D-B09CA09425C8}"/>
                </a:ext>
              </a:extLst>
            </p:cNvPr>
            <p:cNvSpPr/>
            <p:nvPr/>
          </p:nvSpPr>
          <p:spPr>
            <a:xfrm>
              <a:off x="4097475" y="-145450"/>
              <a:ext cx="4684299" cy="2064777"/>
            </a:xfrm>
            <a:prstGeom prst="rect">
              <a:avLst/>
            </a:prstGeom>
            <a:solidFill>
              <a:srgbClr val="D8E2F3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8000" tIns="72000" rIns="108000" bIns="108000" anchor="t" anchorCtr="0">
              <a:noAutofit/>
            </a:bodyPr>
            <a:lstStyle/>
            <a:p>
              <a:pPr marL="285750" marR="0" lvl="0" indent="-285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Char char="•"/>
              </a:pPr>
              <a:r>
                <a:rPr lang="el-GR" sz="1600" b="1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Μοναδικό </a:t>
              </a:r>
              <a:r>
                <a:rPr lang="el-GR" sz="16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Τμήμα στην Ελλάδα που θεραπεύει σε προπτυχιακό επίπεδο το συγκεκριμένο αντικείμενο. </a:t>
              </a:r>
              <a:endParaRPr dirty="0"/>
            </a:p>
            <a:p>
              <a:pPr marL="285750" marR="0" lvl="0" indent="-2095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85750" marR="0" lvl="0" indent="-285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Char char="•"/>
              </a:pPr>
              <a:r>
                <a:rPr lang="el-GR" sz="16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Το εισαγωγικά μαθήματα των πρώτων ετών (Μαθηματικά, Φυσική, Ηλεκτρονικά, Η/Υ) είναι ίδια με τα αντίστοιχα των ημεδαπών Πολυτεχνικών Σχολών.</a:t>
              </a:r>
              <a:endParaRPr dirty="0"/>
            </a:p>
            <a:p>
              <a:pPr marL="285750" marR="0" lvl="0" indent="-2095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85750" marR="0" lvl="0" indent="-285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Char char="•"/>
              </a:pPr>
              <a:r>
                <a:rPr lang="el-GR" sz="16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Τα μαθήματα των Επιστημών Υγείας (Ανατομία, Βιολογία, Φυσιολογία, Βιοχημεία, Ιατρική Φυσική και Βιοφυσική) είναι αντίστοιχα με αυτά των ιατρικών/βιολογικών σχολών.</a:t>
              </a:r>
              <a:endParaRPr dirty="0"/>
            </a:p>
            <a:p>
              <a:pPr marL="285750" marR="0" lvl="0" indent="-2095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85750" marR="0" lvl="0" indent="-285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Char char="•"/>
              </a:pPr>
              <a:r>
                <a:rPr lang="el-GR" sz="16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Η πλειονότητα των υπολοίπων μαθημάτων αναφέρεται στην επιστήμη της Βιοϊατρικής Μηχανικής.</a:t>
              </a:r>
              <a:endParaRPr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490;p13">
              <a:extLst>
                <a:ext uri="{FF2B5EF4-FFF2-40B4-BE49-F238E27FC236}">
                  <a16:creationId xmlns:a16="http://schemas.microsoft.com/office/drawing/2014/main" id="{C8F455E4-9957-FF74-4589-1B588359F8B2}"/>
                </a:ext>
              </a:extLst>
            </p:cNvPr>
            <p:cNvSpPr/>
            <p:nvPr/>
          </p:nvSpPr>
          <p:spPr>
            <a:xfrm>
              <a:off x="8650873" y="386648"/>
              <a:ext cx="164994" cy="115829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E3E3E3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" name="Google Shape;520;p14">
            <a:extLst>
              <a:ext uri="{FF2B5EF4-FFF2-40B4-BE49-F238E27FC236}">
                <a16:creationId xmlns:a16="http://schemas.microsoft.com/office/drawing/2014/main" id="{73DCA685-EA43-DCB7-FC40-EC809569CFE7}"/>
              </a:ext>
            </a:extLst>
          </p:cNvPr>
          <p:cNvSpPr/>
          <p:nvPr/>
        </p:nvSpPr>
        <p:spPr>
          <a:xfrm>
            <a:off x="8080587" y="3510174"/>
            <a:ext cx="3998585" cy="3268548"/>
          </a:xfrm>
          <a:prstGeom prst="rect">
            <a:avLst/>
          </a:prstGeom>
          <a:solidFill>
            <a:srgbClr val="D8E2F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8000" tIns="72000" rIns="108000" bIns="1080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600" b="0" i="0" strike="noStrike" cap="none" dirty="0">
                <a:latin typeface="Calibri"/>
                <a:ea typeface="Calibri"/>
                <a:cs typeface="Calibri"/>
                <a:sym typeface="Calibri"/>
              </a:rPr>
              <a:t>Συνάφεια με διεθνή προγράμματα σπουδών 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l-GR" sz="1600" b="0" i="0" strike="noStrike" cap="none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600" b="0" i="0" strike="noStrike" cap="none" dirty="0" err="1">
                <a:latin typeface="Calibri"/>
                <a:ea typeface="Calibri"/>
                <a:cs typeface="Calibri"/>
                <a:sym typeface="Calibri"/>
              </a:rPr>
              <a:t>City</a:t>
            </a:r>
            <a:r>
              <a:rPr lang="el-GR" sz="1600" b="0" i="0" strike="noStrike" cap="none" dirty="0">
                <a:latin typeface="Calibri"/>
                <a:ea typeface="Calibri"/>
                <a:cs typeface="Calibri"/>
                <a:sym typeface="Calibri"/>
              </a:rPr>
              <a:t> University of </a:t>
            </a:r>
            <a:r>
              <a:rPr lang="el-GR" sz="1600" b="0" i="0" strike="noStrike" cap="none" dirty="0" err="1">
                <a:latin typeface="Calibri"/>
                <a:ea typeface="Calibri"/>
                <a:cs typeface="Calibri"/>
                <a:sym typeface="Calibri"/>
              </a:rPr>
              <a:t>London</a:t>
            </a:r>
            <a:r>
              <a:rPr lang="el-GR" sz="1600" b="0" i="0" strike="noStrike" cap="none" dirty="0">
                <a:latin typeface="Calibri"/>
                <a:ea typeface="Calibri"/>
                <a:cs typeface="Calibri"/>
                <a:sym typeface="Calibri"/>
              </a:rPr>
              <a:t>, UK</a:t>
            </a:r>
            <a:endParaRPr sz="1600" b="0" i="0" strike="noStrike" cap="none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l-GR" sz="1600" b="0" i="1" strike="noStrike" cap="none" dirty="0" err="1">
                <a:latin typeface="Calibri"/>
                <a:ea typeface="Calibri"/>
                <a:cs typeface="Calibri"/>
                <a:sym typeface="Calibri"/>
              </a:rPr>
              <a:t>MEng</a:t>
            </a:r>
            <a:r>
              <a:rPr lang="el-GR" sz="1600" b="0" i="1" strike="noStrike" cap="none" dirty="0"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l-GR" sz="1600" b="0" i="1" strike="noStrike" cap="none" dirty="0" err="1">
                <a:latin typeface="Calibri"/>
                <a:ea typeface="Calibri"/>
                <a:cs typeface="Calibri"/>
                <a:sym typeface="Calibri"/>
              </a:rPr>
              <a:t>Hons</a:t>
            </a:r>
            <a:r>
              <a:rPr lang="el-GR" sz="1600" b="0" i="1" strike="noStrike" cap="none" dirty="0">
                <a:latin typeface="Calibri"/>
                <a:ea typeface="Calibri"/>
                <a:cs typeface="Calibri"/>
                <a:sym typeface="Calibri"/>
              </a:rPr>
              <a:t>) Biomedical and </a:t>
            </a:r>
            <a:r>
              <a:rPr lang="el-GR" sz="1600" b="0" i="1" strike="noStrike" cap="none" dirty="0" err="1">
                <a:latin typeface="Calibri"/>
                <a:ea typeface="Calibri"/>
                <a:cs typeface="Calibri"/>
                <a:sym typeface="Calibri"/>
              </a:rPr>
              <a:t>Healthcare</a:t>
            </a:r>
            <a:r>
              <a:rPr lang="el-GR" sz="1600" b="0" i="1" strike="noStrike" cap="none" dirty="0">
                <a:latin typeface="Calibri"/>
                <a:ea typeface="Calibri"/>
                <a:cs typeface="Calibri"/>
                <a:sym typeface="Calibri"/>
              </a:rPr>
              <a:t> Engineering </a:t>
            </a:r>
            <a:r>
              <a:rPr lang="el-GR" sz="1600" b="0" i="1" strike="noStrike" cap="none" dirty="0" err="1">
                <a:latin typeface="Calibri"/>
                <a:ea typeface="Calibri"/>
                <a:cs typeface="Calibri"/>
                <a:sym typeface="Calibri"/>
              </a:rPr>
              <a:t>degree</a:t>
            </a:r>
            <a:endParaRPr sz="1600" b="0" i="1" strike="noStrike" cap="none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strike="noStrike" cap="none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600" b="0" i="0" strike="noStrike" cap="none" dirty="0" err="1">
                <a:latin typeface="Calibri"/>
                <a:ea typeface="Calibri"/>
                <a:cs typeface="Calibri"/>
                <a:sym typeface="Calibri"/>
              </a:rPr>
              <a:t>Harvard</a:t>
            </a:r>
            <a:r>
              <a:rPr lang="el-GR" sz="1600" b="0" i="0" strike="noStrike" cap="none" dirty="0">
                <a:latin typeface="Calibri"/>
                <a:ea typeface="Calibri"/>
                <a:cs typeface="Calibri"/>
                <a:sym typeface="Calibri"/>
              </a:rPr>
              <a:t> University, USA </a:t>
            </a:r>
            <a:endParaRPr sz="1600" b="0" i="0" strike="noStrike" cap="none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600" b="0" i="1" strike="noStrike" cap="none" dirty="0">
                <a:latin typeface="Calibri"/>
                <a:ea typeface="Calibri"/>
                <a:cs typeface="Calibri"/>
                <a:sym typeface="Calibri"/>
              </a:rPr>
              <a:t>Biomedical Engineering A.B. </a:t>
            </a:r>
            <a:endParaRPr sz="1600" b="0" i="1" strike="noStrike" cap="none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600" b="0" i="0" strike="noStrike" cap="none" dirty="0">
              <a:latin typeface="Calibri"/>
              <a:ea typeface="Calibri"/>
              <a:cs typeface="Calibri"/>
              <a:sym typeface="Calibri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600" b="0" i="0" strike="noStrike" cap="none" dirty="0">
                <a:latin typeface="Calibri"/>
                <a:ea typeface="Calibri"/>
                <a:cs typeface="Calibri"/>
                <a:sym typeface="Calibri"/>
              </a:rPr>
              <a:t>University of </a:t>
            </a:r>
            <a:r>
              <a:rPr lang="el-GR" sz="1600" b="0" i="0" strike="noStrike" cap="none" dirty="0" err="1">
                <a:latin typeface="Calibri"/>
                <a:ea typeface="Calibri"/>
                <a:cs typeface="Calibri"/>
                <a:sym typeface="Calibri"/>
              </a:rPr>
              <a:t>Glasgow</a:t>
            </a:r>
            <a:r>
              <a:rPr lang="el-GR" sz="1600" b="0" i="0" strike="noStrike" cap="none" dirty="0">
                <a:latin typeface="Calibri"/>
                <a:ea typeface="Calibri"/>
                <a:cs typeface="Calibri"/>
                <a:sym typeface="Calibri"/>
              </a:rPr>
              <a:t>, UK </a:t>
            </a:r>
            <a:endParaRPr sz="1600" b="0" i="0" strike="noStrike" cap="none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l-GR" sz="1600" b="0" i="1" strike="noStrike" cap="none" dirty="0">
                <a:latin typeface="Calibri"/>
                <a:ea typeface="Calibri"/>
                <a:cs typeface="Calibri"/>
                <a:sym typeface="Calibri"/>
              </a:rPr>
              <a:t>University of </a:t>
            </a:r>
            <a:r>
              <a:rPr lang="el-GR" sz="1600" b="0" i="1" strike="noStrike" cap="none" dirty="0" err="1">
                <a:latin typeface="Calibri"/>
                <a:ea typeface="Calibri"/>
                <a:cs typeface="Calibri"/>
                <a:sym typeface="Calibri"/>
              </a:rPr>
              <a:t>Glasgow</a:t>
            </a:r>
            <a:r>
              <a:rPr lang="el-GR" sz="1600" b="0" i="1" strike="noStrike" cap="none" dirty="0">
                <a:latin typeface="Calibri"/>
                <a:ea typeface="Calibri"/>
                <a:cs typeface="Calibri"/>
                <a:sym typeface="Calibri"/>
              </a:rPr>
              <a:t> - </a:t>
            </a:r>
            <a:r>
              <a:rPr lang="el-GR" sz="1600" b="0" i="1" strike="noStrike" cap="none" dirty="0" err="1">
                <a:latin typeface="Calibri"/>
                <a:ea typeface="Calibri"/>
                <a:cs typeface="Calibri"/>
                <a:sym typeface="Calibri"/>
              </a:rPr>
              <a:t>Undergraduate</a:t>
            </a:r>
            <a:r>
              <a:rPr lang="el-GR" sz="1600" b="0" i="1" strike="noStrike" cap="none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1600" b="0" i="1" strike="noStrike" cap="none" dirty="0" err="1">
                <a:latin typeface="Calibri"/>
                <a:ea typeface="Calibri"/>
                <a:cs typeface="Calibri"/>
                <a:sym typeface="Calibri"/>
              </a:rPr>
              <a:t>study</a:t>
            </a:r>
            <a:r>
              <a:rPr lang="el-GR" sz="1600" b="0" i="1" strike="noStrike" cap="none" dirty="0">
                <a:latin typeface="Calibri"/>
                <a:ea typeface="Calibri"/>
                <a:cs typeface="Calibri"/>
                <a:sym typeface="Calibri"/>
              </a:rPr>
              <a:t> - 2024 </a:t>
            </a:r>
            <a:r>
              <a:rPr lang="el-GR" sz="1600" b="0" i="1" strike="noStrike" cap="none" dirty="0" err="1">
                <a:latin typeface="Calibri"/>
                <a:ea typeface="Calibri"/>
                <a:cs typeface="Calibri"/>
                <a:sym typeface="Calibri"/>
              </a:rPr>
              <a:t>Degree</a:t>
            </a:r>
            <a:r>
              <a:rPr lang="el-GR" sz="1600" b="0" i="1" strike="noStrike" cap="none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1600" b="0" i="1" strike="noStrike" cap="none" dirty="0" err="1">
                <a:latin typeface="Calibri"/>
                <a:ea typeface="Calibri"/>
                <a:cs typeface="Calibri"/>
                <a:sym typeface="Calibri"/>
              </a:rPr>
              <a:t>programmes</a:t>
            </a:r>
            <a:r>
              <a:rPr lang="el-GR" sz="1600" b="0" i="1" strike="noStrike" cap="none" dirty="0">
                <a:latin typeface="Calibri"/>
                <a:ea typeface="Calibri"/>
                <a:cs typeface="Calibri"/>
                <a:sym typeface="Calibri"/>
              </a:rPr>
              <a:t> A‑Z - Biomedical Engineering</a:t>
            </a:r>
            <a:endParaRPr sz="1600" b="0" i="1" strike="noStrike" cap="none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98686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5C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D42316-2A32-E7D7-721C-766268947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422" y="59151"/>
            <a:ext cx="4933784" cy="14813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628620-343B-A161-6578-179C1FA6C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33" y="59151"/>
            <a:ext cx="1507920" cy="14813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49110E9-EA8B-FC03-ABA5-BFC0858A2C06}"/>
              </a:ext>
            </a:extLst>
          </p:cNvPr>
          <p:cNvSpPr txBox="1"/>
          <p:nvPr/>
        </p:nvSpPr>
        <p:spPr>
          <a:xfrm>
            <a:off x="72161" y="2072562"/>
            <a:ext cx="2969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l-GR" b="1" spc="-5" dirty="0">
                <a:solidFill>
                  <a:schemeClr val="bg1"/>
                </a:solidFill>
                <a:latin typeface="Candara Light" panose="020E0502030303020204" pitchFamily="34" charset="0"/>
              </a:rPr>
              <a:t>ΠΡΟΠΤΥΧΙΑΚΟ</a:t>
            </a:r>
          </a:p>
          <a:p>
            <a:pPr fontAlgn="base"/>
            <a:r>
              <a:rPr lang="el-GR" b="1" spc="-5" dirty="0">
                <a:solidFill>
                  <a:schemeClr val="bg1"/>
                </a:solidFill>
                <a:latin typeface="Candara Light" panose="020E0502030303020204" pitchFamily="34" charset="0"/>
              </a:rPr>
              <a:t>ΠΡΟΓΡΑΜΜΑ ΣΠΟΥΔΩΝ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7903A6-54C3-4BB4-B5FF-6B54614B1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6C0C8-6A41-4116-B5E0-C52FD6507F55}" type="slidenum">
              <a:rPr lang="en-US" smtClean="0"/>
              <a:t>12</a:t>
            </a:fld>
            <a:endParaRPr lang="en-US"/>
          </a:p>
        </p:txBody>
      </p:sp>
      <p:cxnSp>
        <p:nvCxnSpPr>
          <p:cNvPr id="15" name="Ευθεία γραμμή σύνδεσης 12">
            <a:extLst>
              <a:ext uri="{FF2B5EF4-FFF2-40B4-BE49-F238E27FC236}">
                <a16:creationId xmlns:a16="http://schemas.microsoft.com/office/drawing/2014/main" id="{DE634D6E-2FAB-C404-4225-3668F5A383F8}"/>
              </a:ext>
            </a:extLst>
          </p:cNvPr>
          <p:cNvCxnSpPr>
            <a:cxnSpLocks/>
          </p:cNvCxnSpPr>
          <p:nvPr/>
        </p:nvCxnSpPr>
        <p:spPr>
          <a:xfrm flipH="1">
            <a:off x="117233" y="2783635"/>
            <a:ext cx="2683117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Ευθεία γραμμή σύνδεσης 12">
            <a:extLst>
              <a:ext uri="{FF2B5EF4-FFF2-40B4-BE49-F238E27FC236}">
                <a16:creationId xmlns:a16="http://schemas.microsoft.com/office/drawing/2014/main" id="{2F7FB1BC-C5A5-B94B-C005-DA9F41B55B7A}"/>
              </a:ext>
            </a:extLst>
          </p:cNvPr>
          <p:cNvCxnSpPr>
            <a:cxnSpLocks/>
          </p:cNvCxnSpPr>
          <p:nvPr/>
        </p:nvCxnSpPr>
        <p:spPr>
          <a:xfrm flipH="1">
            <a:off x="117233" y="1979960"/>
            <a:ext cx="2683117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Google Shape;482;p13">
            <a:extLst>
              <a:ext uri="{FF2B5EF4-FFF2-40B4-BE49-F238E27FC236}">
                <a16:creationId xmlns:a16="http://schemas.microsoft.com/office/drawing/2014/main" id="{03DAD087-E06E-3586-9D3C-3E4393938B85}"/>
              </a:ext>
            </a:extLst>
          </p:cNvPr>
          <p:cNvSpPr/>
          <p:nvPr/>
        </p:nvSpPr>
        <p:spPr>
          <a:xfrm>
            <a:off x="3257409" y="1887896"/>
            <a:ext cx="638781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l-GR" sz="2400" b="1" i="0" u="none" strike="noStrike" cap="none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Εξέλιξη πλήθους εργαστηριακών μαθημάτων </a:t>
            </a:r>
            <a:endParaRPr sz="1400" b="0" i="0" u="none" strike="noStrike" cap="non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2BB9E99-8EE4-2C74-797F-DD18570FC7C1}"/>
              </a:ext>
            </a:extLst>
          </p:cNvPr>
          <p:cNvGrpSpPr/>
          <p:nvPr/>
        </p:nvGrpSpPr>
        <p:grpSpPr>
          <a:xfrm>
            <a:off x="3137706" y="2700527"/>
            <a:ext cx="8128000" cy="2724637"/>
            <a:chOff x="3137706" y="2700527"/>
            <a:chExt cx="8128000" cy="2724637"/>
          </a:xfrm>
        </p:grpSpPr>
        <p:graphicFrame>
          <p:nvGraphicFramePr>
            <p:cNvPr id="3" name="Chart 2">
              <a:extLst>
                <a:ext uri="{FF2B5EF4-FFF2-40B4-BE49-F238E27FC236}">
                  <a16:creationId xmlns:a16="http://schemas.microsoft.com/office/drawing/2014/main" id="{4B988F12-2625-314F-B50C-9ACF4BA001E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026043939"/>
                </p:ext>
              </p:extLst>
            </p:nvPr>
          </p:nvGraphicFramePr>
          <p:xfrm>
            <a:off x="3137706" y="2700527"/>
            <a:ext cx="8128000" cy="272463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9A2B3B9-B0A1-ACBB-E270-14D7D41044C8}"/>
                </a:ext>
              </a:extLst>
            </p:cNvPr>
            <p:cNvSpPr txBox="1"/>
            <p:nvPr/>
          </p:nvSpPr>
          <p:spPr>
            <a:xfrm>
              <a:off x="8683421" y="2740045"/>
              <a:ext cx="6312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b="1" dirty="0">
                  <a:solidFill>
                    <a:schemeClr val="accent2">
                      <a:lumMod val="75000"/>
                    </a:schemeClr>
                  </a:solidFill>
                </a:rPr>
                <a:t>Τ.Ε.Ι.</a:t>
              </a:r>
              <a:endParaRPr lang="en-US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CAC89CF-BD88-58C2-C93B-13D85897B739}"/>
                </a:ext>
              </a:extLst>
            </p:cNvPr>
            <p:cNvSpPr txBox="1"/>
            <p:nvPr/>
          </p:nvSpPr>
          <p:spPr>
            <a:xfrm>
              <a:off x="9389333" y="2740045"/>
              <a:ext cx="8699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b="1" dirty="0">
                  <a:solidFill>
                    <a:schemeClr val="accent2">
                      <a:lumMod val="75000"/>
                    </a:schemeClr>
                  </a:solidFill>
                </a:rPr>
                <a:t>ΠΑ.Δ.Α</a:t>
              </a:r>
              <a:endParaRPr lang="en-US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17559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5C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D42316-2A32-E7D7-721C-766268947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422" y="59151"/>
            <a:ext cx="4933784" cy="14813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628620-343B-A161-6578-179C1FA6C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33" y="59151"/>
            <a:ext cx="1507920" cy="148132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7903A6-54C3-4BB4-B5FF-6B54614B1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6C0C8-6A41-4116-B5E0-C52FD6507F55}" type="slidenum">
              <a:rPr lang="en-US" smtClean="0"/>
              <a:t>13</a:t>
            </a:fld>
            <a:endParaRPr lang="en-US"/>
          </a:p>
        </p:txBody>
      </p:sp>
      <p:cxnSp>
        <p:nvCxnSpPr>
          <p:cNvPr id="31" name="Google Shape;281;p6">
            <a:extLst>
              <a:ext uri="{FF2B5EF4-FFF2-40B4-BE49-F238E27FC236}">
                <a16:creationId xmlns:a16="http://schemas.microsoft.com/office/drawing/2014/main" id="{A3A8C8D7-88FD-4109-0756-9C080E1DB47D}"/>
              </a:ext>
            </a:extLst>
          </p:cNvPr>
          <p:cNvCxnSpPr/>
          <p:nvPr/>
        </p:nvCxnSpPr>
        <p:spPr>
          <a:xfrm flipH="1">
            <a:off x="11837567" y="4513481"/>
            <a:ext cx="4234" cy="2005956"/>
          </a:xfrm>
          <a:prstGeom prst="straightConnector1">
            <a:avLst/>
          </a:prstGeom>
          <a:noFill/>
          <a:ln w="57150" cap="flat" cmpd="sng">
            <a:solidFill>
              <a:srgbClr val="20386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" name="Google Shape;784;p50">
            <a:extLst>
              <a:ext uri="{FF2B5EF4-FFF2-40B4-BE49-F238E27FC236}">
                <a16:creationId xmlns:a16="http://schemas.microsoft.com/office/drawing/2014/main" id="{3D1D46E9-9092-24F7-390D-64CAA3B82781}"/>
              </a:ext>
            </a:extLst>
          </p:cNvPr>
          <p:cNvSpPr/>
          <p:nvPr/>
        </p:nvSpPr>
        <p:spPr>
          <a:xfrm>
            <a:off x="3414015" y="1841750"/>
            <a:ext cx="497507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l-GR" sz="2400" b="1" i="0" strike="noStrike" cap="none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Πρακτική Άσκηση</a:t>
            </a:r>
            <a:endParaRPr sz="1600" b="0" i="0" strike="noStrike" cap="non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785;p50">
            <a:extLst>
              <a:ext uri="{FF2B5EF4-FFF2-40B4-BE49-F238E27FC236}">
                <a16:creationId xmlns:a16="http://schemas.microsoft.com/office/drawing/2014/main" id="{5B5A9991-E1BA-E414-F89F-7601C7E0EE9E}"/>
              </a:ext>
            </a:extLst>
          </p:cNvPr>
          <p:cNvSpPr/>
          <p:nvPr/>
        </p:nvSpPr>
        <p:spPr>
          <a:xfrm>
            <a:off x="2734632" y="2654660"/>
            <a:ext cx="8100705" cy="987103"/>
          </a:xfrm>
          <a:prstGeom prst="rect">
            <a:avLst/>
          </a:prstGeom>
          <a:solidFill>
            <a:srgbClr val="FBE4D4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8000" tIns="72000" rIns="108000" bIns="10800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Τμήμα Μηχανικών Βιοϊατρικής, ΠΑ.Δ.Α.</a:t>
            </a: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Μάθημα 9ου εξαμήνου: </a:t>
            </a:r>
            <a:r>
              <a:rPr lang="el-GR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Υποχρεωτικής</a:t>
            </a:r>
            <a:r>
              <a:rPr lang="el-G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Επιλογής</a:t>
            </a:r>
            <a:endParaRPr lang="el-GR" sz="16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l-GR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Διάρκεια: </a:t>
            </a:r>
            <a:r>
              <a:rPr lang="el-G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 μήνες</a:t>
            </a:r>
            <a:endParaRPr lang="el-GR"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" name="Ευθεία γραμμή σύνδεσης 12">
            <a:extLst>
              <a:ext uri="{FF2B5EF4-FFF2-40B4-BE49-F238E27FC236}">
                <a16:creationId xmlns:a16="http://schemas.microsoft.com/office/drawing/2014/main" id="{F0877D8D-E412-7754-F78D-B6CDEBA5BEE2}"/>
              </a:ext>
            </a:extLst>
          </p:cNvPr>
          <p:cNvCxnSpPr>
            <a:cxnSpLocks/>
          </p:cNvCxnSpPr>
          <p:nvPr/>
        </p:nvCxnSpPr>
        <p:spPr>
          <a:xfrm flipH="1">
            <a:off x="117233" y="1968100"/>
            <a:ext cx="2433226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742AEB3-C958-7F69-6707-5C82143BBFBD}"/>
              </a:ext>
            </a:extLst>
          </p:cNvPr>
          <p:cNvSpPr txBox="1"/>
          <p:nvPr/>
        </p:nvSpPr>
        <p:spPr>
          <a:xfrm>
            <a:off x="117234" y="2072562"/>
            <a:ext cx="2433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l-GR" b="1" spc="-5" dirty="0">
                <a:solidFill>
                  <a:schemeClr val="bg1"/>
                </a:solidFill>
                <a:latin typeface="Candara Light" panose="020E0502030303020204" pitchFamily="34" charset="0"/>
              </a:rPr>
              <a:t>ΠΡΑΚΤΙΚΗ ΑΣΚΗΣΗ</a:t>
            </a:r>
          </a:p>
        </p:txBody>
      </p:sp>
      <p:cxnSp>
        <p:nvCxnSpPr>
          <p:cNvPr id="9" name="Ευθεία γραμμή σύνδεσης 12">
            <a:extLst>
              <a:ext uri="{FF2B5EF4-FFF2-40B4-BE49-F238E27FC236}">
                <a16:creationId xmlns:a16="http://schemas.microsoft.com/office/drawing/2014/main" id="{5CD640E1-80F9-FF79-E9C7-07A555066663}"/>
              </a:ext>
            </a:extLst>
          </p:cNvPr>
          <p:cNvCxnSpPr>
            <a:cxnSpLocks/>
          </p:cNvCxnSpPr>
          <p:nvPr/>
        </p:nvCxnSpPr>
        <p:spPr>
          <a:xfrm flipH="1">
            <a:off x="117233" y="2516935"/>
            <a:ext cx="2433226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F13074C0-8CE4-760C-A023-FC1AB4DB1F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82252378"/>
              </p:ext>
            </p:extLst>
          </p:nvPr>
        </p:nvGraphicFramePr>
        <p:xfrm>
          <a:off x="2734632" y="3749188"/>
          <a:ext cx="8128000" cy="2724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2486781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5C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D42316-2A32-E7D7-721C-766268947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422" y="59151"/>
            <a:ext cx="4933784" cy="14813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628620-343B-A161-6578-179C1FA6C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33" y="59151"/>
            <a:ext cx="1507920" cy="148132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7903A6-54C3-4BB4-B5FF-6B54614B1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6C0C8-6A41-4116-B5E0-C52FD6507F55}" type="slidenum">
              <a:rPr lang="en-US" smtClean="0"/>
              <a:t>14</a:t>
            </a:fld>
            <a:endParaRPr lang="en-US"/>
          </a:p>
        </p:txBody>
      </p:sp>
      <p:cxnSp>
        <p:nvCxnSpPr>
          <p:cNvPr id="31" name="Google Shape;281;p6">
            <a:extLst>
              <a:ext uri="{FF2B5EF4-FFF2-40B4-BE49-F238E27FC236}">
                <a16:creationId xmlns:a16="http://schemas.microsoft.com/office/drawing/2014/main" id="{A3A8C8D7-88FD-4109-0756-9C080E1DB47D}"/>
              </a:ext>
            </a:extLst>
          </p:cNvPr>
          <p:cNvCxnSpPr/>
          <p:nvPr/>
        </p:nvCxnSpPr>
        <p:spPr>
          <a:xfrm flipH="1">
            <a:off x="11837567" y="4513481"/>
            <a:ext cx="4234" cy="2005956"/>
          </a:xfrm>
          <a:prstGeom prst="straightConnector1">
            <a:avLst/>
          </a:prstGeom>
          <a:noFill/>
          <a:ln w="57150" cap="flat" cmpd="sng">
            <a:solidFill>
              <a:srgbClr val="20386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" name="Google Shape;784;p50">
            <a:extLst>
              <a:ext uri="{FF2B5EF4-FFF2-40B4-BE49-F238E27FC236}">
                <a16:creationId xmlns:a16="http://schemas.microsoft.com/office/drawing/2014/main" id="{3D1D46E9-9092-24F7-390D-64CAA3B82781}"/>
              </a:ext>
            </a:extLst>
          </p:cNvPr>
          <p:cNvSpPr/>
          <p:nvPr/>
        </p:nvSpPr>
        <p:spPr>
          <a:xfrm>
            <a:off x="4650037" y="1872507"/>
            <a:ext cx="621259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l-GR" sz="2400" b="1" i="0" u="none" strike="noStrike" cap="none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Πλήθος αποφοίτων</a:t>
            </a:r>
            <a:r>
              <a:rPr lang="en-US" sz="2400" b="1" i="0" u="none" strike="noStrike" cap="none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2400" b="1" i="0" u="none" strike="noStrike" cap="none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ανά έτος</a:t>
            </a:r>
            <a:endParaRPr sz="1600" b="0" i="0" u="none" strike="noStrike" cap="non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" name="Google Shape;865;p52">
            <a:extLst>
              <a:ext uri="{FF2B5EF4-FFF2-40B4-BE49-F238E27FC236}">
                <a16:creationId xmlns:a16="http://schemas.microsoft.com/office/drawing/2014/main" id="{2B16BFB1-619D-15FE-D190-6A30E5A223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44652424"/>
              </p:ext>
            </p:extLst>
          </p:nvPr>
        </p:nvGraphicFramePr>
        <p:xfrm>
          <a:off x="4650037" y="2450951"/>
          <a:ext cx="6212595" cy="14834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0708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08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0865">
                  <a:extLst>
                    <a:ext uri="{9D8B030D-6E8A-4147-A177-3AD203B41FA5}">
                      <a16:colId xmlns:a16="http://schemas.microsoft.com/office/drawing/2014/main" val="856980168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l-GR" sz="1600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Έτη</a:t>
                      </a:r>
                      <a:endParaRPr sz="160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l-GR" sz="1600" u="none" strike="noStrike" cap="none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Πλήθος αποφοίτων</a:t>
                      </a:r>
                      <a:endParaRPr sz="1600" u="none" strike="noStrike" cap="none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l-GR" sz="1600" u="none" strike="noStrike" cap="none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Απόφοιτοι/έτος (</a:t>
                      </a:r>
                      <a:r>
                        <a:rPr lang="el-GR" sz="1600" u="none" strike="noStrike" cap="none" dirty="0" err="1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μ.ο</a:t>
                      </a:r>
                      <a:r>
                        <a:rPr lang="el-GR" sz="1600" u="none" strike="noStrike" cap="none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.)</a:t>
                      </a:r>
                      <a:endParaRPr sz="1600" u="none" strike="noStrike" cap="none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289980949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l-GR" sz="1600" u="none" strike="noStrike" cap="none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1985-2017 (Τ</a:t>
                      </a:r>
                      <a:r>
                        <a:rPr lang="en-US" sz="1600" u="none" strike="noStrike" cap="none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.</a:t>
                      </a:r>
                      <a:r>
                        <a:rPr lang="el-GR" sz="1600" u="none" strike="noStrike" cap="none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Ε</a:t>
                      </a:r>
                      <a:r>
                        <a:rPr lang="en-US" sz="1600" u="none" strike="noStrike" cap="none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.</a:t>
                      </a:r>
                      <a:r>
                        <a:rPr lang="el-GR" sz="1600" u="none" strike="noStrike" cap="none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Ι</a:t>
                      </a:r>
                      <a:r>
                        <a:rPr lang="en-US" sz="1600" u="none" strike="noStrike" cap="none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.</a:t>
                      </a:r>
                      <a:r>
                        <a:rPr lang="el-GR" sz="1600" u="none" strike="noStrike" cap="none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)</a:t>
                      </a:r>
                      <a:endParaRPr sz="160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l-GR" sz="1600" u="none" strike="noStrike" cap="none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1821</a:t>
                      </a:r>
                      <a:endParaRPr sz="1600" u="none" strike="noStrike" cap="none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55.2</a:t>
                      </a:r>
                      <a:endParaRPr sz="1600" u="none" strike="noStrike" cap="none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l-GR" sz="1600" b="0" u="none" strike="noStrike" cap="none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2018-2024 (ΠΑ</a:t>
                      </a:r>
                      <a:r>
                        <a:rPr lang="en-US" sz="1600" b="0" u="none" strike="noStrike" cap="none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.</a:t>
                      </a:r>
                      <a:r>
                        <a:rPr lang="el-GR" sz="1600" b="0" u="none" strike="noStrike" cap="none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Δ</a:t>
                      </a:r>
                      <a:r>
                        <a:rPr lang="en-US" sz="1600" b="0" u="none" strike="noStrike" cap="none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.</a:t>
                      </a:r>
                      <a:r>
                        <a:rPr lang="el-GR" sz="1600" b="0" u="none" strike="noStrike" cap="none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Α</a:t>
                      </a:r>
                      <a:r>
                        <a:rPr lang="en-US" sz="1600" b="0" u="none" strike="noStrike" cap="none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.</a:t>
                      </a:r>
                      <a:r>
                        <a:rPr lang="el-GR" sz="1600" b="0" u="none" strike="noStrike" cap="none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)</a:t>
                      </a:r>
                      <a:endParaRPr sz="1600" b="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l-GR" sz="1600" b="0" u="none" strike="noStrike" cap="none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385</a:t>
                      </a:r>
                      <a:endParaRPr sz="1600" b="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l-GR" sz="1600" b="0" u="none" strike="noStrike" kern="1200" cap="none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55.0</a:t>
                      </a:r>
                      <a:endParaRPr lang="en-US" sz="1600" b="0" u="none" strike="noStrike" kern="1200" cap="none" dirty="0">
                        <a:solidFill>
                          <a:schemeClr val="bg1">
                            <a:lumMod val="9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l-GR" sz="1600" b="0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Σύνολο</a:t>
                      </a:r>
                      <a:endParaRPr sz="1600" b="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l-GR" sz="1600" b="0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2206</a:t>
                      </a:r>
                      <a:endParaRPr sz="1600" b="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l-GR" sz="1600" b="0" u="none" strike="noStrike" kern="1200" cap="none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55.15</a:t>
                      </a:r>
                      <a:endParaRPr lang="en-US" sz="1600" b="0" u="none" strike="noStrike" kern="1200" cap="none" dirty="0">
                        <a:solidFill>
                          <a:schemeClr val="bg1">
                            <a:lumMod val="9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95816017"/>
                  </a:ext>
                </a:extLst>
              </a:tr>
            </a:tbl>
          </a:graphicData>
        </a:graphic>
      </p:graphicFrame>
      <p:cxnSp>
        <p:nvCxnSpPr>
          <p:cNvPr id="6" name="Ευθεία γραμμή σύνδεσης 12">
            <a:extLst>
              <a:ext uri="{FF2B5EF4-FFF2-40B4-BE49-F238E27FC236}">
                <a16:creationId xmlns:a16="http://schemas.microsoft.com/office/drawing/2014/main" id="{C19E9507-B08B-4315-E66A-3DC852597E24}"/>
              </a:ext>
            </a:extLst>
          </p:cNvPr>
          <p:cNvCxnSpPr>
            <a:cxnSpLocks/>
          </p:cNvCxnSpPr>
          <p:nvPr/>
        </p:nvCxnSpPr>
        <p:spPr>
          <a:xfrm flipH="1">
            <a:off x="117233" y="1968100"/>
            <a:ext cx="2433226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7E87F1F-207D-09AF-499F-CC361CB7C158}"/>
              </a:ext>
            </a:extLst>
          </p:cNvPr>
          <p:cNvSpPr txBox="1"/>
          <p:nvPr/>
        </p:nvSpPr>
        <p:spPr>
          <a:xfrm>
            <a:off x="117234" y="2072562"/>
            <a:ext cx="2433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l-GR" b="1" spc="-5" dirty="0">
                <a:solidFill>
                  <a:schemeClr val="bg1"/>
                </a:solidFill>
                <a:latin typeface="Candara Light" panose="020E0502030303020204" pitchFamily="34" charset="0"/>
              </a:rPr>
              <a:t>ΠΛΗΘΟΣ ΑΠΟΦΟΙΤΩΝ</a:t>
            </a:r>
          </a:p>
        </p:txBody>
      </p:sp>
      <p:cxnSp>
        <p:nvCxnSpPr>
          <p:cNvPr id="9" name="Ευθεία γραμμή σύνδεσης 12">
            <a:extLst>
              <a:ext uri="{FF2B5EF4-FFF2-40B4-BE49-F238E27FC236}">
                <a16:creationId xmlns:a16="http://schemas.microsoft.com/office/drawing/2014/main" id="{7D587E1F-2013-AB4D-C931-EAD34AE268A7}"/>
              </a:ext>
            </a:extLst>
          </p:cNvPr>
          <p:cNvCxnSpPr>
            <a:cxnSpLocks/>
          </p:cNvCxnSpPr>
          <p:nvPr/>
        </p:nvCxnSpPr>
        <p:spPr>
          <a:xfrm flipH="1">
            <a:off x="117233" y="2516935"/>
            <a:ext cx="2433226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4835377B-C633-3378-3A45-5AAFA80ECA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07666539"/>
              </p:ext>
            </p:extLst>
          </p:nvPr>
        </p:nvGraphicFramePr>
        <p:xfrm>
          <a:off x="2734632" y="3996838"/>
          <a:ext cx="8128000" cy="2724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9726602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5C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D42316-2A32-E7D7-721C-766268947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422" y="59151"/>
            <a:ext cx="4933784" cy="14813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628620-343B-A161-6578-179C1FA6C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33" y="59151"/>
            <a:ext cx="1507920" cy="148132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7903A6-54C3-4BB4-B5FF-6B54614B1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6C0C8-6A41-4116-B5E0-C52FD6507F55}" type="slidenum">
              <a:rPr lang="en-US" smtClean="0"/>
              <a:t>15</a:t>
            </a:fld>
            <a:endParaRPr lang="en-US"/>
          </a:p>
        </p:txBody>
      </p:sp>
      <p:cxnSp>
        <p:nvCxnSpPr>
          <p:cNvPr id="31" name="Google Shape;281;p6">
            <a:extLst>
              <a:ext uri="{FF2B5EF4-FFF2-40B4-BE49-F238E27FC236}">
                <a16:creationId xmlns:a16="http://schemas.microsoft.com/office/drawing/2014/main" id="{A3A8C8D7-88FD-4109-0756-9C080E1DB47D}"/>
              </a:ext>
            </a:extLst>
          </p:cNvPr>
          <p:cNvCxnSpPr/>
          <p:nvPr/>
        </p:nvCxnSpPr>
        <p:spPr>
          <a:xfrm flipH="1">
            <a:off x="11837567" y="4513481"/>
            <a:ext cx="4234" cy="2005956"/>
          </a:xfrm>
          <a:prstGeom prst="straightConnector1">
            <a:avLst/>
          </a:prstGeom>
          <a:noFill/>
          <a:ln w="57150" cap="flat" cmpd="sng">
            <a:solidFill>
              <a:srgbClr val="20386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" name="Google Shape;973;p25">
            <a:extLst>
              <a:ext uri="{FF2B5EF4-FFF2-40B4-BE49-F238E27FC236}">
                <a16:creationId xmlns:a16="http://schemas.microsoft.com/office/drawing/2014/main" id="{A9676B81-431F-F061-3DBD-C47756AB9964}"/>
              </a:ext>
            </a:extLst>
          </p:cNvPr>
          <p:cNvCxnSpPr/>
          <p:nvPr/>
        </p:nvCxnSpPr>
        <p:spPr>
          <a:xfrm>
            <a:off x="6403259" y="963221"/>
            <a:ext cx="0" cy="671989"/>
          </a:xfrm>
          <a:prstGeom prst="straightConnector1">
            <a:avLst/>
          </a:prstGeom>
          <a:noFill/>
          <a:ln w="57150" cap="flat" cmpd="sng">
            <a:solidFill>
              <a:srgbClr val="20386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" name="Google Shape;980;p25">
            <a:extLst>
              <a:ext uri="{FF2B5EF4-FFF2-40B4-BE49-F238E27FC236}">
                <a16:creationId xmlns:a16="http://schemas.microsoft.com/office/drawing/2014/main" id="{5C21924F-5263-6576-CBCC-6B3704EF163F}"/>
              </a:ext>
            </a:extLst>
          </p:cNvPr>
          <p:cNvSpPr/>
          <p:nvPr/>
        </p:nvSpPr>
        <p:spPr>
          <a:xfrm>
            <a:off x="5531311" y="1999087"/>
            <a:ext cx="2434328" cy="1384995"/>
          </a:xfrm>
          <a:prstGeom prst="ellipse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l-G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Γνώση ηλεκτρονικών και στοιχείων Διασφάλισης Ποιότητας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981;p25">
            <a:extLst>
              <a:ext uri="{FF2B5EF4-FFF2-40B4-BE49-F238E27FC236}">
                <a16:creationId xmlns:a16="http://schemas.microsoft.com/office/drawing/2014/main" id="{CC96A66F-D0C1-0E5A-F2C0-AC7A8028995A}"/>
              </a:ext>
            </a:extLst>
          </p:cNvPr>
          <p:cNvSpPr/>
          <p:nvPr/>
        </p:nvSpPr>
        <p:spPr>
          <a:xfrm>
            <a:off x="8936341" y="2001674"/>
            <a:ext cx="2533719" cy="1429169"/>
          </a:xfrm>
          <a:prstGeom prst="ellipse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Γνώση επιστημών μηχανικού και θετικών επιστημών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982;p25">
            <a:extLst>
              <a:ext uri="{FF2B5EF4-FFF2-40B4-BE49-F238E27FC236}">
                <a16:creationId xmlns:a16="http://schemas.microsoft.com/office/drawing/2014/main" id="{3C997993-C443-8C92-D32A-FCBF01767273}"/>
              </a:ext>
            </a:extLst>
          </p:cNvPr>
          <p:cNvSpPr/>
          <p:nvPr/>
        </p:nvSpPr>
        <p:spPr>
          <a:xfrm>
            <a:off x="5942672" y="3869405"/>
            <a:ext cx="4961233" cy="681304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l-GR" sz="2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Μηχανικός Βιοϊατρικής</a:t>
            </a:r>
            <a:endParaRPr sz="2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" name="Google Shape;983;p25">
            <a:extLst>
              <a:ext uri="{FF2B5EF4-FFF2-40B4-BE49-F238E27FC236}">
                <a16:creationId xmlns:a16="http://schemas.microsoft.com/office/drawing/2014/main" id="{9AF0116D-1ABC-D247-0A9E-D7C608E737AB}"/>
              </a:ext>
            </a:extLst>
          </p:cNvPr>
          <p:cNvCxnSpPr>
            <a:stCxn id="9" idx="4"/>
          </p:cNvCxnSpPr>
          <p:nvPr/>
        </p:nvCxnSpPr>
        <p:spPr>
          <a:xfrm>
            <a:off x="6748475" y="3384082"/>
            <a:ext cx="896400" cy="41940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4" name="Google Shape;984;p25">
            <a:extLst>
              <a:ext uri="{FF2B5EF4-FFF2-40B4-BE49-F238E27FC236}">
                <a16:creationId xmlns:a16="http://schemas.microsoft.com/office/drawing/2014/main" id="{358CBBC1-F0B5-3B03-4822-758BBE0245CA}"/>
              </a:ext>
            </a:extLst>
          </p:cNvPr>
          <p:cNvCxnSpPr/>
          <p:nvPr/>
        </p:nvCxnSpPr>
        <p:spPr>
          <a:xfrm flipH="1">
            <a:off x="9634896" y="3476559"/>
            <a:ext cx="618000" cy="41940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17" name="Google Shape;992;p25">
            <a:extLst>
              <a:ext uri="{FF2B5EF4-FFF2-40B4-BE49-F238E27FC236}">
                <a16:creationId xmlns:a16="http://schemas.microsoft.com/office/drawing/2014/main" id="{CE0AA378-667A-830A-BE02-8DDE44C1584A}"/>
              </a:ext>
            </a:extLst>
          </p:cNvPr>
          <p:cNvSpPr/>
          <p:nvPr/>
        </p:nvSpPr>
        <p:spPr>
          <a:xfrm>
            <a:off x="5625382" y="5115528"/>
            <a:ext cx="2434328" cy="1384995"/>
          </a:xfrm>
          <a:prstGeom prst="ellipse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l-GR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Γνώση αξιοποίησης δεδομένων και επιστημών πληροφορικής</a:t>
            </a: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" name="Google Shape;993;p25">
            <a:extLst>
              <a:ext uri="{FF2B5EF4-FFF2-40B4-BE49-F238E27FC236}">
                <a16:creationId xmlns:a16="http://schemas.microsoft.com/office/drawing/2014/main" id="{A7D4CD08-4EFB-CA9E-8F35-1C6DB181C383}"/>
              </a:ext>
            </a:extLst>
          </p:cNvPr>
          <p:cNvCxnSpPr/>
          <p:nvPr/>
        </p:nvCxnSpPr>
        <p:spPr>
          <a:xfrm rot="10800000" flipH="1">
            <a:off x="7044796" y="4624512"/>
            <a:ext cx="303758" cy="402841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19" name="Google Shape;994;p25">
            <a:extLst>
              <a:ext uri="{FF2B5EF4-FFF2-40B4-BE49-F238E27FC236}">
                <a16:creationId xmlns:a16="http://schemas.microsoft.com/office/drawing/2014/main" id="{6BCB5093-9A84-5743-F996-7FC663F7E614}"/>
              </a:ext>
            </a:extLst>
          </p:cNvPr>
          <p:cNvSpPr/>
          <p:nvPr/>
        </p:nvSpPr>
        <p:spPr>
          <a:xfrm>
            <a:off x="8726732" y="5180525"/>
            <a:ext cx="2434328" cy="1384995"/>
          </a:xfrm>
          <a:prstGeom prst="ellipse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l-G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Γνώσεις ανθρώπινης ανατομίας και φυσιολογίας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0" name="Google Shape;995;p25">
            <a:extLst>
              <a:ext uri="{FF2B5EF4-FFF2-40B4-BE49-F238E27FC236}">
                <a16:creationId xmlns:a16="http://schemas.microsoft.com/office/drawing/2014/main" id="{542E3A10-A747-F79B-F9BD-C59C97624DF8}"/>
              </a:ext>
            </a:extLst>
          </p:cNvPr>
          <p:cNvCxnSpPr/>
          <p:nvPr/>
        </p:nvCxnSpPr>
        <p:spPr>
          <a:xfrm rot="10800000">
            <a:off x="9273348" y="4693304"/>
            <a:ext cx="332650" cy="480494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21" name="Google Shape;978;p25">
            <a:extLst>
              <a:ext uri="{FF2B5EF4-FFF2-40B4-BE49-F238E27FC236}">
                <a16:creationId xmlns:a16="http://schemas.microsoft.com/office/drawing/2014/main" id="{91CF90CC-F5DD-D755-2B47-84F4A80C3868}"/>
              </a:ext>
            </a:extLst>
          </p:cNvPr>
          <p:cNvSpPr/>
          <p:nvPr/>
        </p:nvSpPr>
        <p:spPr>
          <a:xfrm>
            <a:off x="117233" y="3185041"/>
            <a:ext cx="4235936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800" b="1" i="0" u="none" strike="noStrike" cap="none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Μηχανικός Βιοϊατρικής </a:t>
            </a:r>
            <a:endParaRPr sz="2800" b="1" i="0" u="none" strike="noStrike" cap="none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l-GR" sz="2800" b="1" i="0" u="none" strike="noStrike" cap="none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Προφίλ αποφοίτου</a:t>
            </a:r>
            <a:endParaRPr sz="1400" b="0" i="0" u="none" strike="noStrike" cap="non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B574CD-132C-C43F-740B-97CC3FB7520B}"/>
              </a:ext>
            </a:extLst>
          </p:cNvPr>
          <p:cNvSpPr txBox="1"/>
          <p:nvPr/>
        </p:nvSpPr>
        <p:spPr>
          <a:xfrm>
            <a:off x="72161" y="2072562"/>
            <a:ext cx="2969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l-GR" b="1" spc="-5" dirty="0">
                <a:solidFill>
                  <a:schemeClr val="bg1"/>
                </a:solidFill>
                <a:latin typeface="Candara Light" panose="020E0502030303020204" pitchFamily="34" charset="0"/>
              </a:rPr>
              <a:t>ΕΠΑΓΓΕΛΜΑΤΙΚΗ</a:t>
            </a:r>
          </a:p>
          <a:p>
            <a:pPr fontAlgn="base"/>
            <a:r>
              <a:rPr lang="el-GR" b="1" spc="-5" dirty="0">
                <a:solidFill>
                  <a:schemeClr val="bg1"/>
                </a:solidFill>
                <a:latin typeface="Candara Light" panose="020E0502030303020204" pitchFamily="34" charset="0"/>
              </a:rPr>
              <a:t>ΑΠΟΚΑΣΤΑΣΤΑΣΗ</a:t>
            </a:r>
          </a:p>
        </p:txBody>
      </p:sp>
      <p:cxnSp>
        <p:nvCxnSpPr>
          <p:cNvPr id="23" name="Ευθεία γραμμή σύνδεσης 12">
            <a:extLst>
              <a:ext uri="{FF2B5EF4-FFF2-40B4-BE49-F238E27FC236}">
                <a16:creationId xmlns:a16="http://schemas.microsoft.com/office/drawing/2014/main" id="{26500056-6FCA-8104-D61C-483D2A1BBE40}"/>
              </a:ext>
            </a:extLst>
          </p:cNvPr>
          <p:cNvCxnSpPr>
            <a:cxnSpLocks/>
          </p:cNvCxnSpPr>
          <p:nvPr/>
        </p:nvCxnSpPr>
        <p:spPr>
          <a:xfrm flipH="1">
            <a:off x="117233" y="2783635"/>
            <a:ext cx="2683117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Ευθεία γραμμή σύνδεσης 12">
            <a:extLst>
              <a:ext uri="{FF2B5EF4-FFF2-40B4-BE49-F238E27FC236}">
                <a16:creationId xmlns:a16="http://schemas.microsoft.com/office/drawing/2014/main" id="{9E8E5C40-D6A9-BE5E-C679-47154A9F2E19}"/>
              </a:ext>
            </a:extLst>
          </p:cNvPr>
          <p:cNvCxnSpPr>
            <a:cxnSpLocks/>
          </p:cNvCxnSpPr>
          <p:nvPr/>
        </p:nvCxnSpPr>
        <p:spPr>
          <a:xfrm flipH="1">
            <a:off x="117233" y="1979960"/>
            <a:ext cx="2683117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51754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5C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D42316-2A32-E7D7-721C-766268947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422" y="59151"/>
            <a:ext cx="4933784" cy="14813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628620-343B-A161-6578-179C1FA6C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33" y="59151"/>
            <a:ext cx="1507920" cy="148132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7903A6-54C3-4BB4-B5FF-6B54614B1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6C0C8-6A41-4116-B5E0-C52FD6507F55}" type="slidenum">
              <a:rPr lang="en-US" smtClean="0"/>
              <a:t>16</a:t>
            </a:fld>
            <a:endParaRPr lang="en-US"/>
          </a:p>
        </p:txBody>
      </p:sp>
      <p:cxnSp>
        <p:nvCxnSpPr>
          <p:cNvPr id="31" name="Google Shape;281;p6">
            <a:extLst>
              <a:ext uri="{FF2B5EF4-FFF2-40B4-BE49-F238E27FC236}">
                <a16:creationId xmlns:a16="http://schemas.microsoft.com/office/drawing/2014/main" id="{A3A8C8D7-88FD-4109-0756-9C080E1DB47D}"/>
              </a:ext>
            </a:extLst>
          </p:cNvPr>
          <p:cNvCxnSpPr/>
          <p:nvPr/>
        </p:nvCxnSpPr>
        <p:spPr>
          <a:xfrm flipH="1">
            <a:off x="11837567" y="4513481"/>
            <a:ext cx="4234" cy="2005956"/>
          </a:xfrm>
          <a:prstGeom prst="straightConnector1">
            <a:avLst/>
          </a:prstGeom>
          <a:noFill/>
          <a:ln w="57150" cap="flat" cmpd="sng">
            <a:solidFill>
              <a:srgbClr val="20386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" name="Google Shape;1013;p28">
            <a:extLst>
              <a:ext uri="{FF2B5EF4-FFF2-40B4-BE49-F238E27FC236}">
                <a16:creationId xmlns:a16="http://schemas.microsoft.com/office/drawing/2014/main" id="{603D71CD-E56F-00AD-9A65-34DE31343351}"/>
              </a:ext>
            </a:extLst>
          </p:cNvPr>
          <p:cNvSpPr txBox="1"/>
          <p:nvPr/>
        </p:nvSpPr>
        <p:spPr>
          <a:xfrm>
            <a:off x="5058062" y="1562736"/>
            <a:ext cx="6295738" cy="5262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el-GR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 </a:t>
            </a:r>
            <a:r>
              <a:rPr lang="el-GR" sz="14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vitro</a:t>
            </a:r>
            <a:r>
              <a:rPr lang="el-GR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και in </a:t>
            </a:r>
            <a:r>
              <a:rPr lang="el-GR" sz="14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vivo</a:t>
            </a:r>
            <a:r>
              <a:rPr lang="el-GR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διαγνωστική.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el-GR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Ψηφιακή επεξεργασία </a:t>
            </a:r>
            <a:r>
              <a:rPr lang="el-GR" sz="14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βιοσημάτων</a:t>
            </a:r>
            <a:r>
              <a:rPr lang="el-GR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και ιατρικών εικόνων.</a:t>
            </a:r>
            <a:endParaRPr sz="2000" dirty="0"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el-GR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Ψηφιακή ανάλυση εικόνας και υπολογιστικά υποβοηθούμενη διάγνωση . </a:t>
            </a:r>
            <a:endParaRPr sz="2000" dirty="0"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el-GR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Τεχνολογία και </a:t>
            </a:r>
            <a:r>
              <a:rPr lang="el-GR" sz="14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oργανολογία</a:t>
            </a:r>
            <a:r>
              <a:rPr lang="el-GR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συστημάτων ιατρικής απεικόνισης.</a:t>
            </a:r>
            <a:endParaRPr sz="2000" dirty="0"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el-GR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Τεχνολογία Ακτινοθεραπείας</a:t>
            </a:r>
            <a:endParaRPr sz="2000" dirty="0"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el-GR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Εμβιομηχανική- Βιοϋλικά.</a:t>
            </a:r>
            <a:endParaRPr sz="2000" dirty="0"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el-GR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Ιατρική Πληροφορική/Τηλεϊατρική, Πληροφορικά συστήματα υγείας</a:t>
            </a:r>
            <a:endParaRPr sz="2000" dirty="0"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el-GR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Κανονισμοί και μεθοδολογίες αξιολόγησης ασφάλειας και ποιότητας στην Υγεία </a:t>
            </a:r>
            <a:endParaRPr sz="2000" dirty="0"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el-GR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Μεθοδολογίες διαχείρισης, αξιολόγησης ιατροτεχνολογικού εξοπλισμού και προϊόντων, διασφάλισης ποιότητας.</a:t>
            </a:r>
            <a:endParaRPr sz="2000" dirty="0"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el-GR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Κλινική Μηχανική (ανάπτυξη νέων τεχνικών αλλά και την διαχείριση ήδη εφαρμοζόμενων τεχνικών για την βελτίωση της παροχής υπηρεσιών υγείας σε νοσοκομεία, κλινικές, και κέντρα υγείας). </a:t>
            </a:r>
            <a:endParaRPr sz="2000" dirty="0"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el-GR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Ηλεκτρονική Υγεία, διαχείριση πληροφοριών, διοίκηση, προγραμματισμός, σχεδιασμός στις υπηρεσίες υγείας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1011;p28">
            <a:extLst>
              <a:ext uri="{FF2B5EF4-FFF2-40B4-BE49-F238E27FC236}">
                <a16:creationId xmlns:a16="http://schemas.microsoft.com/office/drawing/2014/main" id="{781DAFC9-D209-BDC1-A2CB-072F1F1EEDCC}"/>
              </a:ext>
            </a:extLst>
          </p:cNvPr>
          <p:cNvSpPr/>
          <p:nvPr/>
        </p:nvSpPr>
        <p:spPr>
          <a:xfrm>
            <a:off x="6677475" y="873801"/>
            <a:ext cx="539729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l-GR" b="1" i="0" strike="noStrike" cap="none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Ο απόφοιτος του Τμήματος Μ.Β. είναι καταρτισμένος στα παρακάτω γενικά αντικείμενα</a:t>
            </a:r>
            <a:endParaRPr sz="1400" b="0" i="0" strike="noStrike" cap="non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978;p25">
            <a:extLst>
              <a:ext uri="{FF2B5EF4-FFF2-40B4-BE49-F238E27FC236}">
                <a16:creationId xmlns:a16="http://schemas.microsoft.com/office/drawing/2014/main" id="{2F732F7D-1EB4-5AA7-76D6-8074DE355BD6}"/>
              </a:ext>
            </a:extLst>
          </p:cNvPr>
          <p:cNvSpPr/>
          <p:nvPr/>
        </p:nvSpPr>
        <p:spPr>
          <a:xfrm>
            <a:off x="117233" y="3185041"/>
            <a:ext cx="4235936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800" b="1" i="0" u="none" strike="noStrike" cap="none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Μηχανικός Βιοϊατρικής </a:t>
            </a:r>
            <a:endParaRPr sz="2800" b="1" i="0" u="none" strike="noStrike" cap="none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l-GR" sz="2800" b="1" i="0" u="none" strike="noStrike" cap="none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Προφίλ αποφοίτου</a:t>
            </a:r>
            <a:endParaRPr sz="1400" b="0" i="0" u="none" strike="noStrike" cap="non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840FB8-7F90-EA49-6FDD-06A28AF2E881}"/>
              </a:ext>
            </a:extLst>
          </p:cNvPr>
          <p:cNvSpPr txBox="1"/>
          <p:nvPr/>
        </p:nvSpPr>
        <p:spPr>
          <a:xfrm>
            <a:off x="72161" y="2072562"/>
            <a:ext cx="2969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l-GR" b="1" spc="-5" dirty="0">
                <a:solidFill>
                  <a:schemeClr val="bg1"/>
                </a:solidFill>
                <a:latin typeface="Candara Light" panose="020E0502030303020204" pitchFamily="34" charset="0"/>
              </a:rPr>
              <a:t>ΕΠΑΓΓΕΛΜΑΤΙΚΗ</a:t>
            </a:r>
          </a:p>
          <a:p>
            <a:pPr fontAlgn="base"/>
            <a:r>
              <a:rPr lang="el-GR" b="1" spc="-5" dirty="0">
                <a:solidFill>
                  <a:schemeClr val="bg1"/>
                </a:solidFill>
                <a:latin typeface="Candara Light" panose="020E0502030303020204" pitchFamily="34" charset="0"/>
              </a:rPr>
              <a:t>ΑΠΟΚΑΣΤΑΣΤΑΣΗ</a:t>
            </a:r>
          </a:p>
        </p:txBody>
      </p:sp>
      <p:cxnSp>
        <p:nvCxnSpPr>
          <p:cNvPr id="11" name="Ευθεία γραμμή σύνδεσης 12">
            <a:extLst>
              <a:ext uri="{FF2B5EF4-FFF2-40B4-BE49-F238E27FC236}">
                <a16:creationId xmlns:a16="http://schemas.microsoft.com/office/drawing/2014/main" id="{E734C4A4-BDA4-901B-585F-3868183A7538}"/>
              </a:ext>
            </a:extLst>
          </p:cNvPr>
          <p:cNvCxnSpPr>
            <a:cxnSpLocks/>
          </p:cNvCxnSpPr>
          <p:nvPr/>
        </p:nvCxnSpPr>
        <p:spPr>
          <a:xfrm flipH="1">
            <a:off x="117233" y="2783635"/>
            <a:ext cx="2683117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Ευθεία γραμμή σύνδεσης 12">
            <a:extLst>
              <a:ext uri="{FF2B5EF4-FFF2-40B4-BE49-F238E27FC236}">
                <a16:creationId xmlns:a16="http://schemas.microsoft.com/office/drawing/2014/main" id="{423E50B1-E45F-E120-5ACA-F453457D3321}"/>
              </a:ext>
            </a:extLst>
          </p:cNvPr>
          <p:cNvCxnSpPr>
            <a:cxnSpLocks/>
          </p:cNvCxnSpPr>
          <p:nvPr/>
        </p:nvCxnSpPr>
        <p:spPr>
          <a:xfrm flipH="1">
            <a:off x="117233" y="1979960"/>
            <a:ext cx="2683117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44784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5C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D42316-2A32-E7D7-721C-766268947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422" y="59151"/>
            <a:ext cx="4933784" cy="14813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628620-343B-A161-6578-179C1FA6C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33" y="59151"/>
            <a:ext cx="1507920" cy="148132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7903A6-54C3-4BB4-B5FF-6B54614B1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6C0C8-6A41-4116-B5E0-C52FD6507F55}" type="slidenum">
              <a:rPr lang="en-US" smtClean="0"/>
              <a:t>17</a:t>
            </a:fld>
            <a:endParaRPr lang="en-US"/>
          </a:p>
        </p:txBody>
      </p:sp>
      <p:cxnSp>
        <p:nvCxnSpPr>
          <p:cNvPr id="31" name="Google Shape;281;p6">
            <a:extLst>
              <a:ext uri="{FF2B5EF4-FFF2-40B4-BE49-F238E27FC236}">
                <a16:creationId xmlns:a16="http://schemas.microsoft.com/office/drawing/2014/main" id="{A3A8C8D7-88FD-4109-0756-9C080E1DB47D}"/>
              </a:ext>
            </a:extLst>
          </p:cNvPr>
          <p:cNvCxnSpPr/>
          <p:nvPr/>
        </p:nvCxnSpPr>
        <p:spPr>
          <a:xfrm flipH="1">
            <a:off x="11837567" y="4513481"/>
            <a:ext cx="4234" cy="2005956"/>
          </a:xfrm>
          <a:prstGeom prst="straightConnector1">
            <a:avLst/>
          </a:prstGeom>
          <a:noFill/>
          <a:ln w="57150" cap="flat" cmpd="sng">
            <a:solidFill>
              <a:srgbClr val="20386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" name="Google Shape;1038;p26">
            <a:extLst>
              <a:ext uri="{FF2B5EF4-FFF2-40B4-BE49-F238E27FC236}">
                <a16:creationId xmlns:a16="http://schemas.microsoft.com/office/drawing/2014/main" id="{311A660F-FAF4-A120-5452-4634F0F09013}"/>
              </a:ext>
            </a:extLst>
          </p:cNvPr>
          <p:cNvSpPr/>
          <p:nvPr/>
        </p:nvSpPr>
        <p:spPr>
          <a:xfrm>
            <a:off x="4178060" y="1979960"/>
            <a:ext cx="706738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l-GR" sz="2400" b="1" i="0" u="none" strike="noStrike" cap="none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Μετά την Αποφοίτηση Τι;</a:t>
            </a:r>
            <a:endParaRPr sz="1200" b="0" i="0" u="none" strike="noStrike" cap="non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1039;p26">
            <a:extLst>
              <a:ext uri="{FF2B5EF4-FFF2-40B4-BE49-F238E27FC236}">
                <a16:creationId xmlns:a16="http://schemas.microsoft.com/office/drawing/2014/main" id="{23008A6A-BD80-74EA-DA05-2CA9E58ED738}"/>
              </a:ext>
            </a:extLst>
          </p:cNvPr>
          <p:cNvSpPr/>
          <p:nvPr/>
        </p:nvSpPr>
        <p:spPr>
          <a:xfrm>
            <a:off x="4179518" y="2574647"/>
            <a:ext cx="3832963" cy="3388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Με την Ολοκλήρωση των Σπουδών του, ο Απόφοιτος Διαθέτει τις Απαραίτητες Επιστημονικές και Τεχνολογικές Γνώσεις Δεξιότητες και Ικανότητες ώστε να μπορεί να Δραστηριοποιηθεί Άμεσα Επαγγελματικά ως </a:t>
            </a:r>
            <a:r>
              <a:rPr lang="el-GR" b="1" i="0" u="none" strike="noStrike" cap="none" dirty="0">
                <a:solidFill>
                  <a:srgbClr val="A7E8FF"/>
                </a:solidFill>
                <a:latin typeface="Calibri"/>
                <a:ea typeface="Calibri"/>
                <a:cs typeface="Calibri"/>
                <a:sym typeface="Calibri"/>
              </a:rPr>
              <a:t>Μηχανικός Βιοϊατρικής </a:t>
            </a:r>
            <a:r>
              <a:rPr lang="el-GR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σε όλους τους τομείς του Γνωστικού Αντικειμένου του Τμήματος στον Ιδιωτικό και στο Δημόσιο Τομέα. </a:t>
            </a:r>
            <a:endParaRPr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041;p26">
            <a:extLst>
              <a:ext uri="{FF2B5EF4-FFF2-40B4-BE49-F238E27FC236}">
                <a16:creationId xmlns:a16="http://schemas.microsoft.com/office/drawing/2014/main" id="{B719626A-FB6D-55E6-7A4E-179DCFA886A5}"/>
              </a:ext>
            </a:extLst>
          </p:cNvPr>
          <p:cNvSpPr/>
          <p:nvPr/>
        </p:nvSpPr>
        <p:spPr>
          <a:xfrm>
            <a:off x="8573088" y="2662349"/>
            <a:ext cx="2738966" cy="3132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l-GR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Μπορεί επίσης να ακολουθήσει </a:t>
            </a:r>
            <a:r>
              <a:rPr lang="el-GR" sz="2000" b="1" i="0" u="none" strike="noStrike" cap="none" dirty="0">
                <a:solidFill>
                  <a:srgbClr val="A7E8FF"/>
                </a:solidFill>
                <a:latin typeface="Calibri"/>
                <a:ea typeface="Calibri"/>
                <a:cs typeface="Calibri"/>
                <a:sym typeface="Calibri"/>
              </a:rPr>
              <a:t>Μεταπτυχιακές ή/και Διδακτορικές σπουδές </a:t>
            </a:r>
            <a:r>
              <a:rPr lang="el-GR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στην Ελλάδα ή στο Εξωτερικό για Ακαδημαϊκή Καριέρα ή για να αναλάβει Θέσεις Ευθύνης στον Ιδιωτικό ή Δημόσιο Τομέα.</a:t>
            </a:r>
            <a:endParaRPr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978;p25">
            <a:extLst>
              <a:ext uri="{FF2B5EF4-FFF2-40B4-BE49-F238E27FC236}">
                <a16:creationId xmlns:a16="http://schemas.microsoft.com/office/drawing/2014/main" id="{0B8278A8-2DFD-59E0-8B93-3D3D4C2637E9}"/>
              </a:ext>
            </a:extLst>
          </p:cNvPr>
          <p:cNvSpPr/>
          <p:nvPr/>
        </p:nvSpPr>
        <p:spPr>
          <a:xfrm>
            <a:off x="117233" y="3185041"/>
            <a:ext cx="4235936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800" b="1" i="0" u="none" strike="noStrike" cap="none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Μηχανικός Βιοϊατρικής </a:t>
            </a:r>
            <a:endParaRPr sz="2800" b="1" i="0" u="none" strike="noStrike" cap="none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l-GR" sz="2800" b="1" i="0" u="none" strike="noStrike" cap="none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Προφίλ αποφοίτου</a:t>
            </a:r>
            <a:endParaRPr sz="1400" b="0" i="0" u="none" strike="noStrike" cap="non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E3CB9F-24A9-F556-7557-E6CAE4BC5C6A}"/>
              </a:ext>
            </a:extLst>
          </p:cNvPr>
          <p:cNvSpPr txBox="1"/>
          <p:nvPr/>
        </p:nvSpPr>
        <p:spPr>
          <a:xfrm>
            <a:off x="72161" y="2072562"/>
            <a:ext cx="2969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l-GR" b="1" spc="-5" dirty="0">
                <a:solidFill>
                  <a:schemeClr val="bg1"/>
                </a:solidFill>
                <a:latin typeface="Candara Light" panose="020E0502030303020204" pitchFamily="34" charset="0"/>
              </a:rPr>
              <a:t>ΕΠΑΓΓΕΛΜΑΤΙΚΗ</a:t>
            </a:r>
          </a:p>
          <a:p>
            <a:pPr fontAlgn="base"/>
            <a:r>
              <a:rPr lang="el-GR" b="1" spc="-5" dirty="0">
                <a:solidFill>
                  <a:schemeClr val="bg1"/>
                </a:solidFill>
                <a:latin typeface="Candara Light" panose="020E0502030303020204" pitchFamily="34" charset="0"/>
              </a:rPr>
              <a:t>ΑΠΟΚΑΣΤΑΣΤΑΣΗ</a:t>
            </a:r>
          </a:p>
        </p:txBody>
      </p:sp>
      <p:cxnSp>
        <p:nvCxnSpPr>
          <p:cNvPr id="10" name="Ευθεία γραμμή σύνδεσης 12">
            <a:extLst>
              <a:ext uri="{FF2B5EF4-FFF2-40B4-BE49-F238E27FC236}">
                <a16:creationId xmlns:a16="http://schemas.microsoft.com/office/drawing/2014/main" id="{0C66D148-351E-0B90-5288-150B518E0B6E}"/>
              </a:ext>
            </a:extLst>
          </p:cNvPr>
          <p:cNvCxnSpPr>
            <a:cxnSpLocks/>
          </p:cNvCxnSpPr>
          <p:nvPr/>
        </p:nvCxnSpPr>
        <p:spPr>
          <a:xfrm flipH="1">
            <a:off x="117233" y="2783635"/>
            <a:ext cx="2683117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Ευθεία γραμμή σύνδεσης 12">
            <a:extLst>
              <a:ext uri="{FF2B5EF4-FFF2-40B4-BE49-F238E27FC236}">
                <a16:creationId xmlns:a16="http://schemas.microsoft.com/office/drawing/2014/main" id="{C26CC37C-4312-FB83-B0AB-289DDE9DF7CE}"/>
              </a:ext>
            </a:extLst>
          </p:cNvPr>
          <p:cNvCxnSpPr>
            <a:cxnSpLocks/>
          </p:cNvCxnSpPr>
          <p:nvPr/>
        </p:nvCxnSpPr>
        <p:spPr>
          <a:xfrm flipH="1">
            <a:off x="117233" y="1979960"/>
            <a:ext cx="2683117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1228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5C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D42316-2A32-E7D7-721C-766268947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422" y="59151"/>
            <a:ext cx="4933784" cy="14813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628620-343B-A161-6578-179C1FA6C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33" y="59151"/>
            <a:ext cx="1507920" cy="148132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7903A6-54C3-4BB4-B5FF-6B54614B1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6C0C8-6A41-4116-B5E0-C52FD6507F55}" type="slidenum">
              <a:rPr lang="en-US" smtClean="0"/>
              <a:t>18</a:t>
            </a:fld>
            <a:endParaRPr lang="en-US"/>
          </a:p>
        </p:txBody>
      </p:sp>
      <p:cxnSp>
        <p:nvCxnSpPr>
          <p:cNvPr id="31" name="Google Shape;281;p6">
            <a:extLst>
              <a:ext uri="{FF2B5EF4-FFF2-40B4-BE49-F238E27FC236}">
                <a16:creationId xmlns:a16="http://schemas.microsoft.com/office/drawing/2014/main" id="{A3A8C8D7-88FD-4109-0756-9C080E1DB47D}"/>
              </a:ext>
            </a:extLst>
          </p:cNvPr>
          <p:cNvCxnSpPr/>
          <p:nvPr/>
        </p:nvCxnSpPr>
        <p:spPr>
          <a:xfrm flipH="1">
            <a:off x="11837567" y="4513481"/>
            <a:ext cx="4234" cy="2005956"/>
          </a:xfrm>
          <a:prstGeom prst="straightConnector1">
            <a:avLst/>
          </a:prstGeom>
          <a:noFill/>
          <a:ln w="57150" cap="flat" cmpd="sng">
            <a:solidFill>
              <a:srgbClr val="20386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" name="Google Shape;978;p25">
            <a:extLst>
              <a:ext uri="{FF2B5EF4-FFF2-40B4-BE49-F238E27FC236}">
                <a16:creationId xmlns:a16="http://schemas.microsoft.com/office/drawing/2014/main" id="{0B8278A8-2DFD-59E0-8B93-3D3D4C2637E9}"/>
              </a:ext>
            </a:extLst>
          </p:cNvPr>
          <p:cNvSpPr/>
          <p:nvPr/>
        </p:nvSpPr>
        <p:spPr>
          <a:xfrm>
            <a:off x="117233" y="3185041"/>
            <a:ext cx="4235936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800" b="1" i="0" u="none" strike="noStrike" cap="none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Μηχανικός Βιοϊατρικής </a:t>
            </a:r>
            <a:endParaRPr sz="2800" b="1" i="0" u="none" strike="noStrike" cap="none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l-GR" sz="2800" b="1" i="0" u="none" strike="noStrike" cap="none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Προφίλ αποφοίτου</a:t>
            </a:r>
            <a:endParaRPr sz="1400" b="0" i="0" u="none" strike="noStrike" cap="non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1069;p27">
            <a:extLst>
              <a:ext uri="{FF2B5EF4-FFF2-40B4-BE49-F238E27FC236}">
                <a16:creationId xmlns:a16="http://schemas.microsoft.com/office/drawing/2014/main" id="{A6A73EF8-4ACB-866A-C83F-039F33E72601}"/>
              </a:ext>
            </a:extLst>
          </p:cNvPr>
          <p:cNvSpPr/>
          <p:nvPr/>
        </p:nvSpPr>
        <p:spPr>
          <a:xfrm>
            <a:off x="3931077" y="1810952"/>
            <a:ext cx="706738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l-GR" sz="2400" b="1" i="0" u="none" strike="noStrike" cap="none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Επαγγελματικές Προοπτικές</a:t>
            </a:r>
            <a:endParaRPr sz="1200" b="0" i="0" u="none" strike="noStrike" cap="non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71;p27">
            <a:extLst>
              <a:ext uri="{FF2B5EF4-FFF2-40B4-BE49-F238E27FC236}">
                <a16:creationId xmlns:a16="http://schemas.microsoft.com/office/drawing/2014/main" id="{EC0C0F56-E434-F571-D799-F28BBD124131}"/>
              </a:ext>
            </a:extLst>
          </p:cNvPr>
          <p:cNvSpPr/>
          <p:nvPr/>
        </p:nvSpPr>
        <p:spPr>
          <a:xfrm>
            <a:off x="3931077" y="2319923"/>
            <a:ext cx="488345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l-GR" sz="1800" b="1" i="0" u="none" strike="noStrike" cap="none" dirty="0">
                <a:solidFill>
                  <a:srgbClr val="A7E8FF"/>
                </a:solidFill>
                <a:latin typeface="Calibri"/>
                <a:ea typeface="Calibri"/>
                <a:cs typeface="Calibri"/>
                <a:sym typeface="Calibri"/>
              </a:rPr>
              <a:t>Σύνδεση Στόχων του ΠΠΣ με την αγορά εργασίας</a:t>
            </a:r>
            <a:endParaRPr sz="1800" b="0" i="0" u="none" strike="noStrike" cap="none" dirty="0">
              <a:solidFill>
                <a:srgbClr val="A7E8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073;p27">
            <a:extLst>
              <a:ext uri="{FF2B5EF4-FFF2-40B4-BE49-F238E27FC236}">
                <a16:creationId xmlns:a16="http://schemas.microsoft.com/office/drawing/2014/main" id="{FF51AFAA-E94F-9ECB-60EA-4849C4EAC752}"/>
              </a:ext>
            </a:extLst>
          </p:cNvPr>
          <p:cNvSpPr txBox="1"/>
          <p:nvPr/>
        </p:nvSpPr>
        <p:spPr>
          <a:xfrm>
            <a:off x="4000612" y="2949269"/>
            <a:ext cx="6798622" cy="3170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lt1"/>
              </a:buClr>
              <a:buSzPts val="1400"/>
              <a:buFont typeface="Wingdings" panose="05000000000000000000" pitchFamily="2" charset="2"/>
              <a:buChar char="§"/>
            </a:pPr>
            <a:r>
              <a:rPr lang="el-GR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Κλάδος με μικρή ανεργία και καλή απορρόφηση σε ευρύτητα αντικειμένων και κάλυψη πάγιων και διαρκών αναγκών της κοινωνίας και της αγοράς</a:t>
            </a:r>
            <a:r>
              <a:rPr lang="el-GR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ιατροτεχνολογικών προϊόντων</a:t>
            </a:r>
            <a:br>
              <a:rPr lang="el-GR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l-GR" b="0" i="0" u="sng" strike="noStrike" cap="none" dirty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(biomedengcareers.wixsite.com)</a:t>
            </a:r>
            <a:endParaRPr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lt1"/>
              </a:buClr>
              <a:buSzPts val="1400"/>
              <a:buFont typeface="Wingdings" panose="05000000000000000000" pitchFamily="2" charset="2"/>
              <a:buChar char="§"/>
            </a:pPr>
            <a:r>
              <a:rPr lang="el-GR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Οι απόφοιτοι μπορούν να συνδυάσουν την επιστήμη του Μηχανικού με τις ανάγκες της υγείας</a:t>
            </a:r>
            <a:endParaRPr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lt1"/>
              </a:buClr>
              <a:buSzPts val="1400"/>
              <a:buFont typeface="Wingdings" panose="05000000000000000000" pitchFamily="2" charset="2"/>
              <a:buChar char="§"/>
            </a:pPr>
            <a:r>
              <a:rPr lang="el-GR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Μεγάλο εύρος αντικειμένων σε όλα τα </a:t>
            </a:r>
            <a:r>
              <a:rPr lang="el-GR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ιατροτεχνολογικά</a:t>
            </a:r>
            <a:r>
              <a:rPr lang="el-GR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προϊόντα σε τομείς όπως σχεδιασμό, πώληση, συντήρηση και εκπαίδευση.</a:t>
            </a:r>
            <a:endParaRPr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lt1"/>
              </a:buClr>
              <a:buSzPts val="1400"/>
              <a:buFont typeface="Wingdings" panose="05000000000000000000" pitchFamily="2" charset="2"/>
              <a:buChar char="§"/>
            </a:pPr>
            <a:r>
              <a:rPr lang="el-GR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Δυνατότητα άσκησης δικής της/του επιχειρηματικής δραστηριότητας.</a:t>
            </a:r>
            <a:endParaRPr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333BCB-03E8-E006-1492-B5BF21D3F7DD}"/>
              </a:ext>
            </a:extLst>
          </p:cNvPr>
          <p:cNvSpPr txBox="1"/>
          <p:nvPr/>
        </p:nvSpPr>
        <p:spPr>
          <a:xfrm>
            <a:off x="72161" y="2072562"/>
            <a:ext cx="2969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l-GR" b="1" spc="-5" dirty="0">
                <a:solidFill>
                  <a:schemeClr val="bg1"/>
                </a:solidFill>
                <a:latin typeface="Candara Light" panose="020E0502030303020204" pitchFamily="34" charset="0"/>
              </a:rPr>
              <a:t>ΕΠΑΓΓΕΛΜΑΤΙΚΗ</a:t>
            </a:r>
          </a:p>
          <a:p>
            <a:pPr fontAlgn="base"/>
            <a:r>
              <a:rPr lang="el-GR" b="1" spc="-5" dirty="0">
                <a:solidFill>
                  <a:schemeClr val="bg1"/>
                </a:solidFill>
                <a:latin typeface="Candara Light" panose="020E0502030303020204" pitchFamily="34" charset="0"/>
              </a:rPr>
              <a:t>ΑΠΟΚΑΣΤΑΣΤΑΣΗ</a:t>
            </a:r>
          </a:p>
        </p:txBody>
      </p:sp>
      <p:cxnSp>
        <p:nvCxnSpPr>
          <p:cNvPr id="14" name="Ευθεία γραμμή σύνδεσης 12">
            <a:extLst>
              <a:ext uri="{FF2B5EF4-FFF2-40B4-BE49-F238E27FC236}">
                <a16:creationId xmlns:a16="http://schemas.microsoft.com/office/drawing/2014/main" id="{BA5301F3-6B7C-1A00-9F71-B69A4A51E658}"/>
              </a:ext>
            </a:extLst>
          </p:cNvPr>
          <p:cNvCxnSpPr>
            <a:cxnSpLocks/>
          </p:cNvCxnSpPr>
          <p:nvPr/>
        </p:nvCxnSpPr>
        <p:spPr>
          <a:xfrm flipH="1">
            <a:off x="117233" y="2783635"/>
            <a:ext cx="2683117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Ευθεία γραμμή σύνδεσης 12">
            <a:extLst>
              <a:ext uri="{FF2B5EF4-FFF2-40B4-BE49-F238E27FC236}">
                <a16:creationId xmlns:a16="http://schemas.microsoft.com/office/drawing/2014/main" id="{F9D19087-F15F-0E64-0276-2E0BB4A7A3A8}"/>
              </a:ext>
            </a:extLst>
          </p:cNvPr>
          <p:cNvCxnSpPr>
            <a:cxnSpLocks/>
          </p:cNvCxnSpPr>
          <p:nvPr/>
        </p:nvCxnSpPr>
        <p:spPr>
          <a:xfrm flipH="1">
            <a:off x="117233" y="1979960"/>
            <a:ext cx="2683117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66946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5C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5802227-DA4A-9D2E-6FBF-901ABD16F3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11931" y="1836527"/>
            <a:ext cx="6139544" cy="4519823"/>
          </a:xfrm>
        </p:spPr>
        <p:txBody>
          <a:bodyPr>
            <a:noAutofit/>
          </a:bodyPr>
          <a:lstStyle/>
          <a:p>
            <a:pPr algn="l"/>
            <a:r>
              <a:rPr lang="el-GR" sz="1800" dirty="0">
                <a:solidFill>
                  <a:srgbClr val="FFC000"/>
                </a:solidFill>
              </a:rPr>
              <a:t>Ο κλάδος της Βιοϊατρικής Μηχανικής και Τεχνολογίας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l-GR" sz="1800" dirty="0">
                <a:solidFill>
                  <a:schemeClr val="bg1"/>
                </a:solidFill>
              </a:rPr>
              <a:t>Ο κλάδος της βιοϊατρικής τεχνολογίας κατέχει πολύ μεγάλο μέρος της παγκόσμιας αγοράς, με αύξηση άνω του 4% ανά έτος και με δεκάδες χιλιάδες κατασκευαστές που παράγουν περισσότερα από 500.000 διαφορετικά είδη προϊόντων.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l-GR" sz="1800" dirty="0">
                <a:solidFill>
                  <a:schemeClr val="bg1"/>
                </a:solidFill>
              </a:rPr>
              <a:t>Η Ευρωπαϊκή βιομηχανία ιατρικής τεχνολογίας, το 2020, εκτιμήθηκε ότι απασχολεί άνω των 730.000 άτομα, σε 32.000 εταιρείες.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l-GR" sz="1800" dirty="0">
                <a:solidFill>
                  <a:schemeClr val="bg1"/>
                </a:solidFill>
              </a:rPr>
              <a:t>Η βιοϊατρική τεχνολογία έχει τον δεύτερο μεγαλύτερο αριθμό ευρεσιτεχνιών στην ΕΕ (14.000 το 2019), ξεπερνώντας παραδοσιακούς κλάδους όπως οι μεταφορές, η ενέργεια και τα φαρμακευτικά προϊόντα (στοιχεία από το European </a:t>
            </a:r>
            <a:r>
              <a:rPr lang="el-GR" sz="1800" dirty="0" err="1">
                <a:solidFill>
                  <a:schemeClr val="bg1"/>
                </a:solidFill>
              </a:rPr>
              <a:t>Patent</a:t>
            </a:r>
            <a:r>
              <a:rPr lang="el-GR" sz="1800" dirty="0">
                <a:solidFill>
                  <a:schemeClr val="bg1"/>
                </a:solidFill>
              </a:rPr>
              <a:t> Office και το </a:t>
            </a:r>
            <a:r>
              <a:rPr lang="el-GR" sz="1800" dirty="0" err="1">
                <a:solidFill>
                  <a:schemeClr val="bg1"/>
                </a:solidFill>
              </a:rPr>
              <a:t>MedTech</a:t>
            </a:r>
            <a:r>
              <a:rPr lang="el-GR" sz="1800" dirty="0">
                <a:solidFill>
                  <a:schemeClr val="bg1"/>
                </a:solidFill>
              </a:rPr>
              <a:t> Europe).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l-GR" sz="1800" dirty="0">
                <a:solidFill>
                  <a:schemeClr val="bg1"/>
                </a:solidFill>
              </a:rPr>
              <a:t>Αντίστοιχα στις ΗΠΑ θεωρείται τομέας με μεγάλη αύξηση θέσεων εργασίας (6% αύξηση μέχρι το 2030 (Στοιχεία της Στατιστικής Υπηρεσίας Εργασίας των ΗΠΑ-United States Department of </a:t>
            </a:r>
            <a:r>
              <a:rPr lang="el-GR" sz="1800" dirty="0" err="1">
                <a:solidFill>
                  <a:schemeClr val="bg1"/>
                </a:solidFill>
              </a:rPr>
              <a:t>Labor</a:t>
            </a:r>
            <a:r>
              <a:rPr lang="el-GR" sz="1800" dirty="0">
                <a:solidFill>
                  <a:schemeClr val="bg1"/>
                </a:solidFill>
              </a:rPr>
              <a:t>, </a:t>
            </a:r>
            <a:r>
              <a:rPr lang="el-GR" sz="1800" dirty="0" err="1">
                <a:solidFill>
                  <a:schemeClr val="bg1"/>
                </a:solidFill>
              </a:rPr>
              <a:t>Bureau</a:t>
            </a:r>
            <a:r>
              <a:rPr lang="el-GR" sz="1800" dirty="0">
                <a:solidFill>
                  <a:schemeClr val="bg1"/>
                </a:solidFill>
              </a:rPr>
              <a:t> of </a:t>
            </a:r>
            <a:r>
              <a:rPr lang="el-GR" sz="1800" dirty="0" err="1">
                <a:solidFill>
                  <a:schemeClr val="bg1"/>
                </a:solidFill>
              </a:rPr>
              <a:t>Labor</a:t>
            </a:r>
            <a:r>
              <a:rPr lang="el-GR" sz="1800" dirty="0">
                <a:solidFill>
                  <a:schemeClr val="bg1"/>
                </a:solidFill>
              </a:rPr>
              <a:t> </a:t>
            </a:r>
            <a:r>
              <a:rPr lang="el-GR" sz="1800" dirty="0" err="1">
                <a:solidFill>
                  <a:schemeClr val="bg1"/>
                </a:solidFill>
              </a:rPr>
              <a:t>Statistics</a:t>
            </a:r>
            <a:r>
              <a:rPr lang="el-GR" sz="1800" dirty="0">
                <a:solidFill>
                  <a:schemeClr val="bg1"/>
                </a:solidFill>
              </a:rPr>
              <a:t>).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D42316-2A32-E7D7-721C-766268947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422" y="59151"/>
            <a:ext cx="4933784" cy="14813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628620-343B-A161-6578-179C1FA6C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33" y="59151"/>
            <a:ext cx="1507920" cy="148132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7903A6-54C3-4BB4-B5FF-6B54614B1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6C0C8-6A41-4116-B5E0-C52FD6507F55}" type="slidenum">
              <a:rPr lang="en-US" smtClean="0"/>
              <a:t>19</a:t>
            </a:fld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335F6249-4CC6-0421-76D3-D0EC8267D76B}"/>
              </a:ext>
            </a:extLst>
          </p:cNvPr>
          <p:cNvSpPr txBox="1">
            <a:spLocks/>
          </p:cNvSpPr>
          <p:nvPr/>
        </p:nvSpPr>
        <p:spPr>
          <a:xfrm>
            <a:off x="32641" y="3005070"/>
            <a:ext cx="4365188" cy="37005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l-GR" sz="1800" dirty="0">
                <a:solidFill>
                  <a:srgbClr val="FFC000"/>
                </a:solidFill>
                <a:latin typeface="Calibri" panose="020F0502020204030204" pitchFamily="34" charset="0"/>
              </a:rPr>
              <a:t>Πεδία απασχόλησης Μηχανικών Βιοϊατρικής</a:t>
            </a:r>
            <a:endParaRPr lang="el-GR" sz="1800" dirty="0">
              <a:solidFill>
                <a:srgbClr val="FFC000"/>
              </a:solidFill>
            </a:endParaRPr>
          </a:p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Biomedical Technology Industry (service, application specialist, sales and marketing, field engineer </a:t>
            </a:r>
            <a:r>
              <a:rPr lang="en-US" sz="1800" dirty="0" err="1">
                <a:solidFill>
                  <a:schemeClr val="bg1"/>
                </a:solidFill>
              </a:rPr>
              <a:t>etc</a:t>
            </a:r>
            <a:r>
              <a:rPr lang="en-US" sz="1800" dirty="0">
                <a:solidFill>
                  <a:schemeClr val="bg1"/>
                </a:solidFill>
              </a:rPr>
              <a:t>)</a:t>
            </a:r>
          </a:p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Hospitals, clinics, healthcare centers</a:t>
            </a:r>
          </a:p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Research and academia</a:t>
            </a:r>
          </a:p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Computing and information technology</a:t>
            </a:r>
          </a:p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Other engineering related fields</a:t>
            </a:r>
          </a:p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Business and administration </a:t>
            </a:r>
          </a:p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Management and finance </a:t>
            </a:r>
          </a:p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Start-ups, spin-off businesses</a:t>
            </a:r>
          </a:p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Teaching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43100A-CCD8-4D8B-AB17-0930C7C2A4F4}"/>
              </a:ext>
            </a:extLst>
          </p:cNvPr>
          <p:cNvSpPr txBox="1"/>
          <p:nvPr/>
        </p:nvSpPr>
        <p:spPr>
          <a:xfrm>
            <a:off x="72161" y="2072562"/>
            <a:ext cx="2969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l-GR" b="1" spc="-5" dirty="0">
                <a:solidFill>
                  <a:schemeClr val="bg1"/>
                </a:solidFill>
                <a:latin typeface="Candara Light" panose="020E0502030303020204" pitchFamily="34" charset="0"/>
              </a:rPr>
              <a:t>ΕΠΑΓΓΕΛΜΑΤΙΚΗ</a:t>
            </a:r>
          </a:p>
          <a:p>
            <a:pPr fontAlgn="base"/>
            <a:r>
              <a:rPr lang="el-GR" b="1" spc="-5" dirty="0">
                <a:solidFill>
                  <a:schemeClr val="bg1"/>
                </a:solidFill>
                <a:latin typeface="Candara Light" panose="020E0502030303020204" pitchFamily="34" charset="0"/>
              </a:rPr>
              <a:t>ΑΠΟΚΑΣΤΑΣΤΑΣΗ</a:t>
            </a:r>
          </a:p>
        </p:txBody>
      </p:sp>
      <p:cxnSp>
        <p:nvCxnSpPr>
          <p:cNvPr id="11" name="Ευθεία γραμμή σύνδεσης 12">
            <a:extLst>
              <a:ext uri="{FF2B5EF4-FFF2-40B4-BE49-F238E27FC236}">
                <a16:creationId xmlns:a16="http://schemas.microsoft.com/office/drawing/2014/main" id="{86D7EBA0-971D-CE42-2F89-17F56044C61B}"/>
              </a:ext>
            </a:extLst>
          </p:cNvPr>
          <p:cNvCxnSpPr>
            <a:cxnSpLocks/>
          </p:cNvCxnSpPr>
          <p:nvPr/>
        </p:nvCxnSpPr>
        <p:spPr>
          <a:xfrm flipH="1">
            <a:off x="117233" y="2783635"/>
            <a:ext cx="2683117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Ευθεία γραμμή σύνδεσης 12">
            <a:extLst>
              <a:ext uri="{FF2B5EF4-FFF2-40B4-BE49-F238E27FC236}">
                <a16:creationId xmlns:a16="http://schemas.microsoft.com/office/drawing/2014/main" id="{1D1552DA-38D8-7F7D-6628-1B53C8E843D9}"/>
              </a:ext>
            </a:extLst>
          </p:cNvPr>
          <p:cNvCxnSpPr>
            <a:cxnSpLocks/>
          </p:cNvCxnSpPr>
          <p:nvPr/>
        </p:nvCxnSpPr>
        <p:spPr>
          <a:xfrm flipH="1">
            <a:off x="117233" y="1979960"/>
            <a:ext cx="2683117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31101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5C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5802227-DA4A-9D2E-6FBF-901ABD16F3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81082" y="1999176"/>
            <a:ext cx="8275192" cy="3907357"/>
          </a:xfrm>
        </p:spPr>
        <p:txBody>
          <a:bodyPr>
            <a:noAutofit/>
          </a:bodyPr>
          <a:lstStyle/>
          <a:p>
            <a:r>
              <a:rPr lang="el-GR" sz="2000" b="1" dirty="0">
                <a:solidFill>
                  <a:srgbClr val="FFFF00"/>
                </a:solidFill>
              </a:rPr>
              <a:t>Τμήμα Μηχανικών Βιοϊατρικής</a:t>
            </a:r>
          </a:p>
          <a:p>
            <a:r>
              <a:rPr lang="el-GR" sz="2000" b="1" dirty="0">
                <a:solidFill>
                  <a:srgbClr val="FFFF00"/>
                </a:solidFill>
              </a:rPr>
              <a:t>Μια ακαδημαϊκή ιστορία 40 ετών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l-GR" sz="1800" dirty="0">
                <a:solidFill>
                  <a:srgbClr val="FFC000"/>
                </a:solidFill>
              </a:rPr>
              <a:t>2025: </a:t>
            </a:r>
            <a:r>
              <a:rPr lang="el-GR" sz="1800" dirty="0">
                <a:solidFill>
                  <a:schemeClr val="bg1"/>
                </a:solidFill>
              </a:rPr>
              <a:t>Δημιουργία </a:t>
            </a:r>
            <a:r>
              <a:rPr lang="el-GR" sz="1800" dirty="0">
                <a:solidFill>
                  <a:srgbClr val="FFC000"/>
                </a:solidFill>
              </a:rPr>
              <a:t>Πολυτεχνικής Σχολής</a:t>
            </a:r>
            <a:r>
              <a:rPr lang="el-GR" sz="1800" dirty="0">
                <a:solidFill>
                  <a:schemeClr val="bg1"/>
                </a:solidFill>
              </a:rPr>
              <a:t> στο Πανεπιστήμιο Δυτικής Αττικής μέσω του ν. 4610/2019. Ένταξη του Τμήματος Μηχανικών Βιοϊατρικής σε 2</a:t>
            </a:r>
            <a:r>
              <a:rPr lang="el-GR" sz="1800" baseline="30000" dirty="0">
                <a:solidFill>
                  <a:schemeClr val="bg1"/>
                </a:solidFill>
              </a:rPr>
              <a:t>ο</a:t>
            </a:r>
            <a:r>
              <a:rPr lang="el-GR" sz="1800" dirty="0">
                <a:solidFill>
                  <a:schemeClr val="bg1"/>
                </a:solidFill>
              </a:rPr>
              <a:t> χρόνο, λόγω της απαίτησης του συγκεκριμένου νόμου για ισοτίμηση με πρόγραμμα άλλου τμήματος πολυτεχνικής σχολής της ημεδαπής</a:t>
            </a:r>
            <a:endParaRPr lang="el-GR" sz="1800" dirty="0">
              <a:solidFill>
                <a:srgbClr val="FFC000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l-GR" sz="1800" dirty="0">
                <a:solidFill>
                  <a:srgbClr val="FFC000"/>
                </a:solidFill>
              </a:rPr>
              <a:t>2020:</a:t>
            </a:r>
            <a:r>
              <a:rPr lang="el-GR" sz="1800" dirty="0">
                <a:solidFill>
                  <a:schemeClr val="bg1"/>
                </a:solidFill>
              </a:rPr>
              <a:t> Πρόγραμμα Σπουδών: </a:t>
            </a:r>
            <a:r>
              <a:rPr lang="el-GR" sz="1800" dirty="0">
                <a:solidFill>
                  <a:srgbClr val="FFC000"/>
                </a:solidFill>
              </a:rPr>
              <a:t>5ετές </a:t>
            </a:r>
            <a:r>
              <a:rPr lang="el-GR" sz="1800" dirty="0">
                <a:solidFill>
                  <a:schemeClr val="bg1"/>
                </a:solidFill>
              </a:rPr>
              <a:t>με </a:t>
            </a:r>
            <a:r>
              <a:rPr lang="el-GR" sz="1800" dirty="0" err="1">
                <a:solidFill>
                  <a:srgbClr val="FFC000"/>
                </a:solidFill>
              </a:rPr>
              <a:t>Integrated</a:t>
            </a:r>
            <a:r>
              <a:rPr lang="el-GR" sz="1800" dirty="0">
                <a:solidFill>
                  <a:srgbClr val="FFC000"/>
                </a:solidFill>
              </a:rPr>
              <a:t> </a:t>
            </a:r>
            <a:r>
              <a:rPr lang="el-GR" sz="1800" dirty="0" err="1">
                <a:solidFill>
                  <a:srgbClr val="FFC000"/>
                </a:solidFill>
              </a:rPr>
              <a:t>Master</a:t>
            </a:r>
            <a:r>
              <a:rPr lang="el-GR" sz="1800" dirty="0">
                <a:solidFill>
                  <a:schemeClr val="bg1"/>
                </a:solidFill>
              </a:rPr>
              <a:t> επιπέδου 7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l-GR" sz="1800" dirty="0">
                <a:solidFill>
                  <a:srgbClr val="FFC000"/>
                </a:solidFill>
              </a:rPr>
              <a:t>2019:</a:t>
            </a:r>
            <a:r>
              <a:rPr lang="el-GR" sz="1800" dirty="0">
                <a:solidFill>
                  <a:schemeClr val="bg1"/>
                </a:solidFill>
              </a:rPr>
              <a:t> Πρόγραμμα Σπουδών: </a:t>
            </a:r>
            <a:r>
              <a:rPr lang="el-GR" sz="1800" dirty="0">
                <a:solidFill>
                  <a:srgbClr val="FFC000"/>
                </a:solidFill>
              </a:rPr>
              <a:t>5ετές</a:t>
            </a:r>
            <a:endParaRPr lang="el-GR" sz="1800" dirty="0">
              <a:solidFill>
                <a:schemeClr val="bg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l-GR" sz="1800" dirty="0">
                <a:solidFill>
                  <a:srgbClr val="FFC000"/>
                </a:solidFill>
              </a:rPr>
              <a:t>2018:</a:t>
            </a:r>
            <a:r>
              <a:rPr lang="el-GR" sz="1800" dirty="0">
                <a:solidFill>
                  <a:schemeClr val="bg1"/>
                </a:solidFill>
              </a:rPr>
              <a:t> Τμήμα </a:t>
            </a:r>
            <a:r>
              <a:rPr lang="el-GR" sz="1800" dirty="0">
                <a:solidFill>
                  <a:srgbClr val="FFC000"/>
                </a:solidFill>
              </a:rPr>
              <a:t>Μηχανικών Βιοϊατρικής</a:t>
            </a:r>
            <a:r>
              <a:rPr lang="el-GR" sz="1800" dirty="0">
                <a:solidFill>
                  <a:schemeClr val="bg1"/>
                </a:solidFill>
              </a:rPr>
              <a:t> στη </a:t>
            </a:r>
            <a:r>
              <a:rPr lang="el-GR" sz="1800" dirty="0">
                <a:solidFill>
                  <a:srgbClr val="FFC000"/>
                </a:solidFill>
              </a:rPr>
              <a:t>Σχολή Μηχανικών </a:t>
            </a:r>
            <a:r>
              <a:rPr lang="el-GR" sz="1800" dirty="0">
                <a:solidFill>
                  <a:schemeClr val="bg1"/>
                </a:solidFill>
              </a:rPr>
              <a:t>του </a:t>
            </a:r>
            <a:r>
              <a:rPr lang="el-GR" sz="1800" dirty="0">
                <a:solidFill>
                  <a:srgbClr val="FFC000"/>
                </a:solidFill>
              </a:rPr>
              <a:t>Πανεπιστημίου Δυτικής Αττικής</a:t>
            </a:r>
            <a:r>
              <a:rPr lang="el-GR" sz="1800" dirty="0">
                <a:solidFill>
                  <a:schemeClr val="bg1"/>
                </a:solidFill>
              </a:rPr>
              <a:t>. Διεθνές ακαδημαϊκό αντικείμενο του </a:t>
            </a:r>
            <a:r>
              <a:rPr lang="en-US" sz="1800" dirty="0">
                <a:solidFill>
                  <a:srgbClr val="FFC000"/>
                </a:solidFill>
              </a:rPr>
              <a:t>Biomedical Engineering</a:t>
            </a:r>
            <a:endParaRPr lang="el-GR" sz="1800" dirty="0">
              <a:solidFill>
                <a:schemeClr val="bg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l-GR" sz="1800" dirty="0">
                <a:solidFill>
                  <a:srgbClr val="FFC000"/>
                </a:solidFill>
              </a:rPr>
              <a:t>2013: </a:t>
            </a:r>
            <a:r>
              <a:rPr lang="el-GR" sz="1800" dirty="0">
                <a:solidFill>
                  <a:schemeClr val="bg1"/>
                </a:solidFill>
              </a:rPr>
              <a:t>Τμήμα </a:t>
            </a:r>
            <a:r>
              <a:rPr lang="el-GR" sz="1800" dirty="0">
                <a:solidFill>
                  <a:srgbClr val="FFC000"/>
                </a:solidFill>
              </a:rPr>
              <a:t>Μηχανικών Βιοϊατρικής Τεχνολογίας Τ.Ε.</a:t>
            </a:r>
            <a:r>
              <a:rPr lang="el-GR" sz="1800" dirty="0">
                <a:solidFill>
                  <a:schemeClr val="bg1"/>
                </a:solidFill>
              </a:rPr>
              <a:t> - ΤΕΙ Αθήνας</a:t>
            </a:r>
            <a:br>
              <a:rPr lang="el-GR" sz="1800" dirty="0">
                <a:solidFill>
                  <a:schemeClr val="bg1"/>
                </a:solidFill>
              </a:rPr>
            </a:br>
            <a:r>
              <a:rPr lang="el-GR" sz="1800" dirty="0">
                <a:solidFill>
                  <a:schemeClr val="bg1"/>
                </a:solidFill>
              </a:rPr>
              <a:t>Υποστήριξη πολλών τομέων της βιοϊατρικής μηχανικής &amp; τεχνολογίας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l-GR" sz="1800" dirty="0">
                <a:solidFill>
                  <a:srgbClr val="FFC000"/>
                </a:solidFill>
              </a:rPr>
              <a:t>1985: </a:t>
            </a:r>
            <a:r>
              <a:rPr lang="el-GR" sz="1800" dirty="0">
                <a:solidFill>
                  <a:schemeClr val="bg1"/>
                </a:solidFill>
              </a:rPr>
              <a:t>Τμήμα </a:t>
            </a:r>
            <a:r>
              <a:rPr lang="el-GR" sz="1800" dirty="0">
                <a:solidFill>
                  <a:srgbClr val="FFC000"/>
                </a:solidFill>
              </a:rPr>
              <a:t>Τεχνολογίας Ιατρικών Οργάνων </a:t>
            </a:r>
            <a:r>
              <a:rPr lang="el-GR" sz="1800" dirty="0">
                <a:solidFill>
                  <a:schemeClr val="bg1"/>
                </a:solidFill>
              </a:rPr>
              <a:t>- ΤΕΙ Αθήνας.</a:t>
            </a:r>
            <a:br>
              <a:rPr lang="el-GR" sz="1800" dirty="0">
                <a:solidFill>
                  <a:schemeClr val="bg1"/>
                </a:solidFill>
              </a:rPr>
            </a:br>
            <a:r>
              <a:rPr lang="el-GR" sz="1800" dirty="0">
                <a:solidFill>
                  <a:schemeClr val="bg1"/>
                </a:solidFill>
              </a:rPr>
              <a:t>Βασικός χαρακτήρας: Υποστήριξη κάθε μορφής ιατρικού τεχνολογικού εξοπλισμού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D42316-2A32-E7D7-721C-766268947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422" y="59151"/>
            <a:ext cx="4933784" cy="14813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628620-343B-A161-6578-179C1FA6C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33" y="59151"/>
            <a:ext cx="1507920" cy="1481322"/>
          </a:xfrm>
          <a:prstGeom prst="rect">
            <a:avLst/>
          </a:prstGeom>
        </p:spPr>
      </p:pic>
      <p:cxnSp>
        <p:nvCxnSpPr>
          <p:cNvPr id="10" name="Ευθεία γραμμή σύνδεσης 12">
            <a:extLst>
              <a:ext uri="{FF2B5EF4-FFF2-40B4-BE49-F238E27FC236}">
                <a16:creationId xmlns:a16="http://schemas.microsoft.com/office/drawing/2014/main" id="{755DBDBC-8CF4-EB0C-4493-03A3BE8E85D0}"/>
              </a:ext>
            </a:extLst>
          </p:cNvPr>
          <p:cNvCxnSpPr>
            <a:cxnSpLocks/>
          </p:cNvCxnSpPr>
          <p:nvPr/>
        </p:nvCxnSpPr>
        <p:spPr>
          <a:xfrm flipH="1">
            <a:off x="117233" y="1968100"/>
            <a:ext cx="2433226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49110E9-EA8B-FC03-ABA5-BFC0858A2C06}"/>
              </a:ext>
            </a:extLst>
          </p:cNvPr>
          <p:cNvSpPr txBox="1"/>
          <p:nvPr/>
        </p:nvSpPr>
        <p:spPr>
          <a:xfrm>
            <a:off x="72161" y="2072562"/>
            <a:ext cx="2969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l-GR" b="1" spc="-5">
                <a:solidFill>
                  <a:schemeClr val="bg1"/>
                </a:solidFill>
                <a:latin typeface="Candara Light" panose="020E0502030303020204" pitchFamily="34" charset="0"/>
              </a:rPr>
              <a:t>ΑΚΑΔΗΜΑΪΚΟ  ΙΣΤΟΡΙΚΟ </a:t>
            </a:r>
            <a:endParaRPr lang="el-GR" b="1" spc="-5" dirty="0">
              <a:solidFill>
                <a:schemeClr val="bg1"/>
              </a:solidFill>
              <a:latin typeface="Candara Light" panose="020E0502030303020204" pitchFamily="34" charset="0"/>
            </a:endParaRPr>
          </a:p>
        </p:txBody>
      </p:sp>
      <p:cxnSp>
        <p:nvCxnSpPr>
          <p:cNvPr id="14" name="Ευθεία γραμμή σύνδεσης 12">
            <a:extLst>
              <a:ext uri="{FF2B5EF4-FFF2-40B4-BE49-F238E27FC236}">
                <a16:creationId xmlns:a16="http://schemas.microsoft.com/office/drawing/2014/main" id="{2019DE97-4A34-1BC5-C4DA-8B6EBDAA2411}"/>
              </a:ext>
            </a:extLst>
          </p:cNvPr>
          <p:cNvCxnSpPr>
            <a:cxnSpLocks/>
          </p:cNvCxnSpPr>
          <p:nvPr/>
        </p:nvCxnSpPr>
        <p:spPr>
          <a:xfrm flipH="1">
            <a:off x="117233" y="2516935"/>
            <a:ext cx="2433226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275F2E-11A5-9EFF-1239-C707DABA7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6C0C8-6A41-4116-B5E0-C52FD6507F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4487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5C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D42316-2A32-E7D7-721C-766268947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422" y="59151"/>
            <a:ext cx="4933784" cy="14813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628620-343B-A161-6578-179C1FA6C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33" y="59151"/>
            <a:ext cx="1507920" cy="148132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7903A6-54C3-4BB4-B5FF-6B54614B1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6C0C8-6A41-4116-B5E0-C52FD6507F55}" type="slidenum">
              <a:rPr lang="en-US" smtClean="0"/>
              <a:t>20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7D38DD-8EE6-EA9E-E631-F082C85747E0}"/>
              </a:ext>
            </a:extLst>
          </p:cNvPr>
          <p:cNvSpPr txBox="1"/>
          <p:nvPr/>
        </p:nvSpPr>
        <p:spPr>
          <a:xfrm>
            <a:off x="72161" y="2072562"/>
            <a:ext cx="2969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l-GR" b="1" spc="-5" dirty="0">
                <a:solidFill>
                  <a:schemeClr val="bg1"/>
                </a:solidFill>
                <a:latin typeface="Candara Light" panose="020E0502030303020204" pitchFamily="34" charset="0"/>
              </a:rPr>
              <a:t>ΑΠΟΡΡΟΦΗΣΙΜΟΤΗΤΑ ΑΠΟΦΟΙΤΩΝ</a:t>
            </a:r>
          </a:p>
        </p:txBody>
      </p:sp>
      <p:cxnSp>
        <p:nvCxnSpPr>
          <p:cNvPr id="6" name="Ευθεία γραμμή σύνδεσης 12">
            <a:extLst>
              <a:ext uri="{FF2B5EF4-FFF2-40B4-BE49-F238E27FC236}">
                <a16:creationId xmlns:a16="http://schemas.microsoft.com/office/drawing/2014/main" id="{AB105F31-A10F-D7B9-1375-D25056081652}"/>
              </a:ext>
            </a:extLst>
          </p:cNvPr>
          <p:cNvCxnSpPr>
            <a:cxnSpLocks/>
          </p:cNvCxnSpPr>
          <p:nvPr/>
        </p:nvCxnSpPr>
        <p:spPr>
          <a:xfrm flipH="1">
            <a:off x="117233" y="2783635"/>
            <a:ext cx="2683117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Ευθεία γραμμή σύνδεσης 12">
            <a:extLst>
              <a:ext uri="{FF2B5EF4-FFF2-40B4-BE49-F238E27FC236}">
                <a16:creationId xmlns:a16="http://schemas.microsoft.com/office/drawing/2014/main" id="{443250ED-DCC2-8D59-61E0-79D855AE9CDC}"/>
              </a:ext>
            </a:extLst>
          </p:cNvPr>
          <p:cNvCxnSpPr>
            <a:cxnSpLocks/>
          </p:cNvCxnSpPr>
          <p:nvPr/>
        </p:nvCxnSpPr>
        <p:spPr>
          <a:xfrm flipH="1">
            <a:off x="117233" y="1979960"/>
            <a:ext cx="2683117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B2E59C1-1AB6-AAE6-7823-37CAF700ADE1}"/>
              </a:ext>
            </a:extLst>
          </p:cNvPr>
          <p:cNvSpPr txBox="1"/>
          <p:nvPr/>
        </p:nvSpPr>
        <p:spPr>
          <a:xfrm>
            <a:off x="83625" y="3076855"/>
            <a:ext cx="3621457" cy="29674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0" i="0" dirty="0">
                <a:solidFill>
                  <a:schemeClr val="bg1"/>
                </a:solidFill>
                <a:effectLst/>
              </a:rPr>
              <a:t>Το Εργαστήριο Επεξεργασίας Ιατρικού Σήματος και Εικόνας του Τμήματος Μηχανικών Βιοϊατρικής του Πανεπιστημίου Δυτικής Αττικής διενέργησε μελέτη </a:t>
            </a:r>
            <a:r>
              <a:rPr lang="el-GR" sz="1400" b="0" i="0" dirty="0" err="1">
                <a:solidFill>
                  <a:schemeClr val="bg1"/>
                </a:solidFill>
                <a:effectLst/>
              </a:rPr>
              <a:t>απασχολησιμότητας</a:t>
            </a:r>
            <a:r>
              <a:rPr lang="el-GR" sz="1400" b="0" i="0" dirty="0">
                <a:solidFill>
                  <a:schemeClr val="bg1"/>
                </a:solidFill>
                <a:effectLst/>
              </a:rPr>
              <a:t> σε δείγμα 12% του συνόλου των αποφοίτων του Τμήματος</a:t>
            </a:r>
            <a:r>
              <a:rPr lang="en-US" sz="1400" b="0" i="0" dirty="0">
                <a:solidFill>
                  <a:schemeClr val="bg1"/>
                </a:solidFill>
                <a:effectLst/>
              </a:rPr>
              <a:t>, </a:t>
            </a:r>
            <a:r>
              <a:rPr lang="el-GR" sz="1400" b="0" i="0" dirty="0">
                <a:solidFill>
                  <a:schemeClr val="bg1"/>
                </a:solidFill>
                <a:effectLst/>
              </a:rPr>
              <a:t>η οποία δημοσιεύτηκε σε διεθνές επιστημονικό περιοδικό:</a:t>
            </a:r>
            <a:endParaRPr lang="en-US" sz="1400" b="0" i="0" dirty="0">
              <a:solidFill>
                <a:schemeClr val="bg1"/>
              </a:solidFill>
              <a:effectLst/>
            </a:endParaRPr>
          </a:p>
          <a:p>
            <a:pPr>
              <a:spcBef>
                <a:spcPts val="1000"/>
              </a:spcBef>
            </a:pPr>
            <a:r>
              <a:rPr lang="en-US" sz="1400" dirty="0">
                <a:solidFill>
                  <a:schemeClr val="bg1"/>
                </a:solidFill>
              </a:rPr>
              <a:t>“The Biomedical Engineering Labor Market in Greece: A survey investigating job outlook, satisfaction and placement”, </a:t>
            </a:r>
            <a:r>
              <a:rPr lang="en-US" sz="1400" i="1" dirty="0">
                <a:solidFill>
                  <a:schemeClr val="bg1"/>
                </a:solidFill>
              </a:rPr>
              <a:t>Biomedical Engineering Education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b="1" dirty="0">
                <a:solidFill>
                  <a:schemeClr val="bg1"/>
                </a:solidFill>
              </a:rPr>
              <a:t>3</a:t>
            </a:r>
            <a:r>
              <a:rPr lang="en-US" sz="1400" dirty="0">
                <a:solidFill>
                  <a:schemeClr val="bg1"/>
                </a:solidFill>
              </a:rPr>
              <a:t>, 51–60 (2023)</a:t>
            </a:r>
            <a:r>
              <a:rPr lang="el-GR" sz="1400" dirty="0">
                <a:solidFill>
                  <a:schemeClr val="bg1"/>
                </a:solidFill>
              </a:rPr>
              <a:t> </a:t>
            </a:r>
            <a:r>
              <a:rPr lang="en-US" sz="1050" dirty="0">
                <a:solidFill>
                  <a:srgbClr val="FFFF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https://link.springer.com/article/10.1007/s43683-022-00088-x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55EA70-08E5-696E-03B4-822961221A08}"/>
              </a:ext>
            </a:extLst>
          </p:cNvPr>
          <p:cNvSpPr txBox="1"/>
          <p:nvPr/>
        </p:nvSpPr>
        <p:spPr>
          <a:xfrm>
            <a:off x="4055034" y="1842266"/>
            <a:ext cx="4246755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l-GR" altLang="en-US" sz="1800" dirty="0">
                <a:solidFill>
                  <a:srgbClr val="FFC000"/>
                </a:solidFill>
                <a:ea typeface="Baskerville Old Face" panose="02020602080505020303" pitchFamily="18" charset="0"/>
                <a:cs typeface="Baskerville Old Face" panose="02020602080505020303" pitchFamily="18" charset="0"/>
              </a:rPr>
              <a:t>Σημαντικά αποτελέσματα της μελέτης: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altLang="en-US" sz="1600" dirty="0">
                <a:solidFill>
                  <a:schemeClr val="bg1"/>
                </a:solidFill>
                <a:ea typeface="Baskerville Old Face" panose="02020602080505020303" pitchFamily="18" charset="0"/>
                <a:cs typeface="Baskerville Old Face" panose="02020602080505020303" pitchFamily="18" charset="0"/>
              </a:rPr>
              <a:t>Οι σπουδές στο Τμήμα Μηχανικών Βιοϊατρικής οδήγησε τη μεγάλη πλειοψηφία του δείγματος να βρει εύκολα εργασία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altLang="en-US" sz="1600" dirty="0">
                <a:solidFill>
                  <a:schemeClr val="bg1"/>
                </a:solidFill>
                <a:ea typeface="Baskerville Old Face" panose="02020602080505020303" pitchFamily="18" charset="0"/>
                <a:cs typeface="Baskerville Old Face" panose="02020602080505020303" pitchFamily="18" charset="0"/>
              </a:rPr>
              <a:t>Το </a:t>
            </a:r>
            <a:r>
              <a:rPr lang="en-US" altLang="en-US" sz="1600" b="1" dirty="0">
                <a:solidFill>
                  <a:schemeClr val="bg1"/>
                </a:solidFill>
                <a:ea typeface="Baskerville Old Face" panose="02020602080505020303" pitchFamily="18" charset="0"/>
                <a:cs typeface="Baskerville Old Face" panose="02020602080505020303" pitchFamily="18" charset="0"/>
              </a:rPr>
              <a:t>55.</a:t>
            </a:r>
            <a:r>
              <a:rPr lang="el-GR" altLang="en-US" sz="1600" b="1" dirty="0">
                <a:solidFill>
                  <a:schemeClr val="bg1"/>
                </a:solidFill>
                <a:ea typeface="Baskerville Old Face" panose="02020602080505020303" pitchFamily="18" charset="0"/>
                <a:cs typeface="Baskerville Old Face" panose="02020602080505020303" pitchFamily="18" charset="0"/>
              </a:rPr>
              <a:t>8</a:t>
            </a:r>
            <a:r>
              <a:rPr lang="en-US" altLang="en-US" sz="1600" b="1" dirty="0">
                <a:solidFill>
                  <a:schemeClr val="bg1"/>
                </a:solidFill>
                <a:ea typeface="Baskerville Old Face" panose="02020602080505020303" pitchFamily="18" charset="0"/>
                <a:cs typeface="Baskerville Old Face" panose="02020602080505020303" pitchFamily="18" charset="0"/>
              </a:rPr>
              <a:t>%</a:t>
            </a:r>
            <a:r>
              <a:rPr lang="en-US" altLang="en-US" sz="1600" dirty="0">
                <a:solidFill>
                  <a:schemeClr val="bg1"/>
                </a:solidFill>
                <a:ea typeface="Baskerville Old Face" panose="02020602080505020303" pitchFamily="18" charset="0"/>
                <a:cs typeface="Baskerville Old Face" panose="02020602080505020303" pitchFamily="18" charset="0"/>
              </a:rPr>
              <a:t> </a:t>
            </a:r>
            <a:r>
              <a:rPr lang="el-GR" altLang="en-US" sz="1600" dirty="0">
                <a:solidFill>
                  <a:schemeClr val="bg1"/>
                </a:solidFill>
                <a:ea typeface="Baskerville Old Face" panose="02020602080505020303" pitchFamily="18" charset="0"/>
                <a:cs typeface="Baskerville Old Face" panose="02020602080505020303" pitchFamily="18" charset="0"/>
              </a:rPr>
              <a:t>του δείγματος βρήκε εργασία πριν την ολοκλήρωση των σπουδών του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altLang="en-US" sz="1600" dirty="0">
                <a:solidFill>
                  <a:schemeClr val="bg1"/>
                </a:solidFill>
                <a:ea typeface="Baskerville Old Face" panose="02020602080505020303" pitchFamily="18" charset="0"/>
                <a:cs typeface="Baskerville Old Face" panose="02020602080505020303" pitchFamily="18" charset="0"/>
              </a:rPr>
              <a:t>Το 78.9% του δείγματος βρήκε εργασία εντός 6 μηνών από την ολοκλήρωση των σπουδών </a:t>
            </a:r>
          </a:p>
          <a:p>
            <a:pPr marL="285750" indent="-285750">
              <a:spcBef>
                <a:spcPts val="6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l-GR" altLang="en-US" sz="1600" dirty="0">
                <a:solidFill>
                  <a:schemeClr val="bg1"/>
                </a:solidFill>
                <a:ea typeface="Baskerville Old Face" panose="02020602080505020303" pitchFamily="18" charset="0"/>
                <a:cs typeface="Baskerville Old Face" panose="02020602080505020303" pitchFamily="18" charset="0"/>
              </a:rPr>
              <a:t>Η μεγάλη πλειοψηφία του δείγματος είναι πολύ ικανοποιημένη από την εργασία της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F5263F7-FA9C-2391-C4DA-633DCF9EA1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3618" y="345081"/>
            <a:ext cx="3621457" cy="21202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63C28B0-B298-DD7C-6630-A88FE1EBD0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3618" y="2574408"/>
            <a:ext cx="3621457" cy="207754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6D64772-D390-DAC4-3675-7D3CA9AEAC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8821" y="4774140"/>
            <a:ext cx="5696254" cy="206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1183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5C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5AFF5120-AB17-1D75-FFD3-6F6226B00743}"/>
              </a:ext>
            </a:extLst>
          </p:cNvPr>
          <p:cNvGrpSpPr/>
          <p:nvPr/>
        </p:nvGrpSpPr>
        <p:grpSpPr>
          <a:xfrm>
            <a:off x="117233" y="5240153"/>
            <a:ext cx="6500973" cy="1481322"/>
            <a:chOff x="117233" y="59151"/>
            <a:chExt cx="6500973" cy="148132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9D42316-2A32-E7D7-721C-766268947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84422" y="59151"/>
              <a:ext cx="4933784" cy="148132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5628620-343B-A161-6578-179C1FA6C4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233" y="59151"/>
              <a:ext cx="1507920" cy="1481322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7903A6-54C3-4BB4-B5FF-6B54614B1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6C0C8-6A41-4116-B5E0-C52FD6507F55}" type="slidenum">
              <a:rPr lang="en-US" smtClean="0"/>
              <a:t>21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CC3CD1-9B47-61D3-B124-71D4D00A53BD}"/>
              </a:ext>
            </a:extLst>
          </p:cNvPr>
          <p:cNvSpPr txBox="1"/>
          <p:nvPr/>
        </p:nvSpPr>
        <p:spPr>
          <a:xfrm>
            <a:off x="5799909" y="1112571"/>
            <a:ext cx="623533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Aft>
                <a:spcPts val="600"/>
              </a:spcAft>
            </a:pPr>
            <a:r>
              <a:rPr lang="el-GR" sz="1600" spc="-5" dirty="0">
                <a:solidFill>
                  <a:schemeClr val="bg1"/>
                </a:solidFill>
                <a:latin typeface="Century Gothic" panose="020B0502020202020204" pitchFamily="34" charset="0"/>
              </a:rPr>
              <a:t>Η ΑΚΑΔΗΜΑΪΚΗ ΘΕΜΕΛΙΩΣΗ ΤΟΥ ΡΟΛΟΥ ΤΟΥ ΜΗΧΑΝΙΚΟΥ ΒΙΟΪΑΤΡΙΚΗΣ ΤΕΧΝΟΛΟΓΙΑΣ ΣΤΙΣ ΣΥΓΧΡΟΝΕΣ ΠΡΟΚΛΗΣΕΙΣ </a:t>
            </a:r>
          </a:p>
          <a:p>
            <a:pPr algn="ctr" fontAlgn="base"/>
            <a:endParaRPr lang="el-GR" spc="-5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 fontAlgn="base">
              <a:spcAft>
                <a:spcPts val="600"/>
              </a:spcAft>
            </a:pPr>
            <a:r>
              <a:rPr lang="el-GR" sz="1400" spc="-5" dirty="0">
                <a:solidFill>
                  <a:schemeClr val="bg1"/>
                </a:solidFill>
                <a:latin typeface="Century Gothic" panose="020B0502020202020204" pitchFamily="34" charset="0"/>
              </a:rPr>
              <a:t>Καθηγητής Ιωάννης Καλατζής</a:t>
            </a:r>
          </a:p>
          <a:p>
            <a:pPr algn="ctr" fontAlgn="base"/>
            <a:r>
              <a:rPr lang="el-GR" sz="1400" spc="-5" dirty="0">
                <a:solidFill>
                  <a:schemeClr val="bg1"/>
                </a:solidFill>
                <a:latin typeface="Century Gothic" panose="020B0502020202020204" pitchFamily="34" charset="0"/>
              </a:rPr>
              <a:t>Πρόεδρος Τμήματος Μηχανικών Βιοϊατρικής</a:t>
            </a:r>
          </a:p>
          <a:p>
            <a:pPr algn="ctr" fontAlgn="base"/>
            <a:endParaRPr lang="el-GR" sz="1200" spc="-5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 fontAlgn="base"/>
            <a:endParaRPr lang="el-GR" sz="1200" spc="-5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 fontAlgn="base"/>
            <a:r>
              <a:rPr lang="en-US" sz="1400" spc="-5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l-GR" sz="1400" spc="-5" dirty="0">
                <a:solidFill>
                  <a:schemeClr val="bg1"/>
                </a:solidFill>
                <a:latin typeface="Century Gothic" panose="020B0502020202020204" pitchFamily="34" charset="0"/>
              </a:rPr>
              <a:t>Μάιος 2025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017CF4-5946-6B20-1EBA-3B47F76317B6}"/>
              </a:ext>
            </a:extLst>
          </p:cNvPr>
          <p:cNvSpPr txBox="1"/>
          <p:nvPr/>
        </p:nvSpPr>
        <p:spPr>
          <a:xfrm>
            <a:off x="357051" y="1112571"/>
            <a:ext cx="32134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Aft>
                <a:spcPts val="600"/>
              </a:spcAft>
            </a:pPr>
            <a:r>
              <a:rPr lang="el-GR" sz="2400" spc="-5" dirty="0">
                <a:solidFill>
                  <a:srgbClr val="FFC031"/>
                </a:solidFill>
                <a:latin typeface="Century Gothic" panose="020B0502020202020204" pitchFamily="34" charset="0"/>
              </a:rPr>
              <a:t>Σας ευχαριστούμε.</a:t>
            </a:r>
            <a:endParaRPr lang="el-GR" sz="1600" spc="-5" dirty="0">
              <a:solidFill>
                <a:srgbClr val="FFC03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852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5C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5802227-DA4A-9D2E-6FBF-901ABD16F3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81082" y="1836617"/>
            <a:ext cx="8275192" cy="4799673"/>
          </a:xfrm>
        </p:spPr>
        <p:txBody>
          <a:bodyPr>
            <a:noAutofit/>
          </a:bodyPr>
          <a:lstStyle/>
          <a:p>
            <a:r>
              <a:rPr lang="el-GR" sz="2000" b="1" dirty="0">
                <a:solidFill>
                  <a:srgbClr val="FFFF00"/>
                </a:solidFill>
              </a:rPr>
              <a:t>Εισήγηση για ένταξη στην Πολυτεχνική Σχολή</a:t>
            </a:r>
            <a:br>
              <a:rPr lang="el-GR" sz="2000" b="1" dirty="0">
                <a:solidFill>
                  <a:srgbClr val="FFFF00"/>
                </a:solidFill>
              </a:rPr>
            </a:br>
            <a:r>
              <a:rPr lang="el-GR" sz="2000" b="1" dirty="0">
                <a:solidFill>
                  <a:srgbClr val="FFFF00"/>
                </a:solidFill>
              </a:rPr>
              <a:t>του Πανεπιστημίου Δυτικής Αττικής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l-GR" sz="1800" dirty="0">
                <a:solidFill>
                  <a:srgbClr val="FFC000"/>
                </a:solidFill>
              </a:rPr>
              <a:t>Πρακτικά</a:t>
            </a:r>
            <a:r>
              <a:rPr lang="el-GR" sz="1800" dirty="0">
                <a:solidFill>
                  <a:schemeClr val="bg1"/>
                </a:solidFill>
              </a:rPr>
              <a:t> της τελικής συνεδρίασης (28/6/2024) της Επιτροπής του άρθρου 66 του ν. 4610/2019 για την αντιστοίχιση τμημάτων Σχολών Μηχανικών με τμήματα Πολυτεχνικών Σχολών της ημεδαπής:	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l-GR" sz="1800" dirty="0">
                <a:solidFill>
                  <a:srgbClr val="FFC000"/>
                </a:solidFill>
              </a:rPr>
              <a:t>Εισήγηση της ΕΘΑΑΕ </a:t>
            </a:r>
            <a:r>
              <a:rPr lang="el-GR" sz="1800" dirty="0">
                <a:solidFill>
                  <a:schemeClr val="bg1"/>
                </a:solidFill>
              </a:rPr>
              <a:t>στην Επιτροπή: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l-GR" sz="1800" dirty="0">
              <a:solidFill>
                <a:schemeClr val="bg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l-GR" sz="1800" dirty="0">
              <a:solidFill>
                <a:schemeClr val="bg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l-GR" sz="1800" dirty="0">
              <a:solidFill>
                <a:schemeClr val="bg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l-GR" sz="1000" dirty="0">
              <a:solidFill>
                <a:schemeClr val="bg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l-GR" sz="1800" dirty="0">
                <a:solidFill>
                  <a:srgbClr val="FFC000"/>
                </a:solidFill>
              </a:rPr>
              <a:t>Απόφαση της Επιτροπής</a:t>
            </a:r>
            <a:r>
              <a:rPr lang="el-GR" sz="1800" dirty="0">
                <a:solidFill>
                  <a:schemeClr val="bg1"/>
                </a:solidFill>
              </a:rPr>
              <a:t>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l-GR" sz="1800" dirty="0">
              <a:solidFill>
                <a:srgbClr val="FFC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D42316-2A32-E7D7-721C-766268947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422" y="59151"/>
            <a:ext cx="4933784" cy="14813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628620-343B-A161-6578-179C1FA6C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33" y="59151"/>
            <a:ext cx="1507920" cy="1481322"/>
          </a:xfrm>
          <a:prstGeom prst="rect">
            <a:avLst/>
          </a:prstGeom>
        </p:spPr>
      </p:pic>
      <p:cxnSp>
        <p:nvCxnSpPr>
          <p:cNvPr id="10" name="Ευθεία γραμμή σύνδεσης 12">
            <a:extLst>
              <a:ext uri="{FF2B5EF4-FFF2-40B4-BE49-F238E27FC236}">
                <a16:creationId xmlns:a16="http://schemas.microsoft.com/office/drawing/2014/main" id="{755DBDBC-8CF4-EB0C-4493-03A3BE8E85D0}"/>
              </a:ext>
            </a:extLst>
          </p:cNvPr>
          <p:cNvCxnSpPr>
            <a:cxnSpLocks/>
          </p:cNvCxnSpPr>
          <p:nvPr/>
        </p:nvCxnSpPr>
        <p:spPr>
          <a:xfrm flipH="1">
            <a:off x="117233" y="1968100"/>
            <a:ext cx="2433226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49110E9-EA8B-FC03-ABA5-BFC0858A2C06}"/>
              </a:ext>
            </a:extLst>
          </p:cNvPr>
          <p:cNvSpPr txBox="1"/>
          <p:nvPr/>
        </p:nvSpPr>
        <p:spPr>
          <a:xfrm>
            <a:off x="117234" y="2072562"/>
            <a:ext cx="2433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l-GR" b="1" spc="-5" dirty="0">
                <a:solidFill>
                  <a:schemeClr val="bg1"/>
                </a:solidFill>
                <a:latin typeface="Candara Light" panose="020E0502030303020204" pitchFamily="34" charset="0"/>
              </a:rPr>
              <a:t>ΠΟΛΥΤΕΧΝΙΚΗ ΣΧΟΛΗ </a:t>
            </a:r>
          </a:p>
        </p:txBody>
      </p:sp>
      <p:cxnSp>
        <p:nvCxnSpPr>
          <p:cNvPr id="14" name="Ευθεία γραμμή σύνδεσης 12">
            <a:extLst>
              <a:ext uri="{FF2B5EF4-FFF2-40B4-BE49-F238E27FC236}">
                <a16:creationId xmlns:a16="http://schemas.microsoft.com/office/drawing/2014/main" id="{2019DE97-4A34-1BC5-C4DA-8B6EBDAA2411}"/>
              </a:ext>
            </a:extLst>
          </p:cNvPr>
          <p:cNvCxnSpPr>
            <a:cxnSpLocks/>
          </p:cNvCxnSpPr>
          <p:nvPr/>
        </p:nvCxnSpPr>
        <p:spPr>
          <a:xfrm flipH="1">
            <a:off x="117233" y="2516935"/>
            <a:ext cx="2433226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275F2E-11A5-9EFF-1239-C707DABA7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6C0C8-6A41-4116-B5E0-C52FD6507F55}" type="slidenum">
              <a:rPr lang="en-US" smtClean="0"/>
              <a:t>3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D0D7759-DC44-D729-E18C-F955A383CE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3152" y="3451878"/>
            <a:ext cx="4800297" cy="12918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E93A3E8-B71A-6979-6088-9F9A38A428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3152" y="5281050"/>
            <a:ext cx="4798800" cy="127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1562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5C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701;p20">
            <a:extLst>
              <a:ext uri="{FF2B5EF4-FFF2-40B4-BE49-F238E27FC236}">
                <a16:creationId xmlns:a16="http://schemas.microsoft.com/office/drawing/2014/main" id="{D48ABEDE-565C-ADA9-38C9-08CD9F800BEA}"/>
              </a:ext>
            </a:extLst>
          </p:cNvPr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9335586" y="492025"/>
            <a:ext cx="1907105" cy="11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702;p20">
            <a:extLst>
              <a:ext uri="{FF2B5EF4-FFF2-40B4-BE49-F238E27FC236}">
                <a16:creationId xmlns:a16="http://schemas.microsoft.com/office/drawing/2014/main" id="{EB9B65A8-1498-46D0-A9F1-DF6EA00331B4}"/>
              </a:ext>
            </a:extLst>
          </p:cNvPr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0558965" y="1849867"/>
            <a:ext cx="1488959" cy="837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37;p20">
            <a:extLst>
              <a:ext uri="{FF2B5EF4-FFF2-40B4-BE49-F238E27FC236}">
                <a16:creationId xmlns:a16="http://schemas.microsoft.com/office/drawing/2014/main" id="{63610273-9AF1-1B0B-789B-F85E844999D2}"/>
              </a:ext>
            </a:extLst>
          </p:cNvPr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10499071" y="3431916"/>
            <a:ext cx="1487241" cy="1115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Εικόνα 2">
            <a:extLst>
              <a:ext uri="{FF2B5EF4-FFF2-40B4-BE49-F238E27FC236}">
                <a16:creationId xmlns:a16="http://schemas.microsoft.com/office/drawing/2014/main" id="{1DA35B19-5ADE-3DA4-A511-C9B85D5C5D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0962" y="483946"/>
            <a:ext cx="1664229" cy="1248172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0D95CD87-1A7F-65AD-B84C-0BC22068FF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7461" y="5491189"/>
            <a:ext cx="1610463" cy="1073642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61D10DA1-344A-6C36-0F86-A5F27E55B0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32182" y="5474391"/>
            <a:ext cx="1629933" cy="1086622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14CE7705-565D-520C-1D85-3F19D405AC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77" y="3079862"/>
            <a:ext cx="1652153" cy="110143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044DBB5-6783-6072-7BC6-E05AADF856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56" y="4884965"/>
            <a:ext cx="1472950" cy="1104713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07EFB87C-00CC-C8B6-F267-235B97C30F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84422" y="59151"/>
            <a:ext cx="4933784" cy="148132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7903A6-54C3-4BB4-B5FF-6B54614B1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6C0C8-6A41-4116-B5E0-C52FD6507F55}" type="slidenum">
              <a:rPr lang="en-US" smtClean="0"/>
              <a:t>4</a:t>
            </a:fld>
            <a:endParaRPr lang="en-US"/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E6B6A994-0B77-E00E-304E-87CC72914D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729" y="3779705"/>
            <a:ext cx="1465071" cy="97671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E7BA0E08-F908-DB22-5708-29B32084A92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259" y="5622178"/>
            <a:ext cx="1472950" cy="1104713"/>
          </a:xfrm>
          <a:prstGeom prst="rect">
            <a:avLst/>
          </a:prstGeom>
        </p:spPr>
      </p:pic>
      <p:grpSp>
        <p:nvGrpSpPr>
          <p:cNvPr id="56" name="Google Shape;713;p20">
            <a:extLst>
              <a:ext uri="{FF2B5EF4-FFF2-40B4-BE49-F238E27FC236}">
                <a16:creationId xmlns:a16="http://schemas.microsoft.com/office/drawing/2014/main" id="{9F56B0A1-C3DD-A7CC-9AAA-322469597608}"/>
              </a:ext>
            </a:extLst>
          </p:cNvPr>
          <p:cNvGrpSpPr/>
          <p:nvPr/>
        </p:nvGrpSpPr>
        <p:grpSpPr>
          <a:xfrm>
            <a:off x="3723714" y="2845274"/>
            <a:ext cx="3062211" cy="2804323"/>
            <a:chOff x="-3140532" y="561191"/>
            <a:chExt cx="2940229" cy="2679842"/>
          </a:xfrm>
        </p:grpSpPr>
        <p:pic>
          <p:nvPicPr>
            <p:cNvPr id="57" name="Google Shape;714;p20">
              <a:extLst>
                <a:ext uri="{FF2B5EF4-FFF2-40B4-BE49-F238E27FC236}">
                  <a16:creationId xmlns:a16="http://schemas.microsoft.com/office/drawing/2014/main" id="{14351E2D-5EE6-F02A-C0C6-11B7F9880041}"/>
                </a:ext>
              </a:extLst>
            </p:cNvPr>
            <p:cNvPicPr preferRelativeResize="0"/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harpenSoften amount="-7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68634">
              <a:off x="-3140532" y="561191"/>
              <a:ext cx="2940229" cy="2679842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58" name="Google Shape;715;p20">
              <a:extLst>
                <a:ext uri="{FF2B5EF4-FFF2-40B4-BE49-F238E27FC236}">
                  <a16:creationId xmlns:a16="http://schemas.microsoft.com/office/drawing/2014/main" id="{3086AAB0-6CB9-5431-C2ED-4262B20CAA4F}"/>
                </a:ext>
              </a:extLst>
            </p:cNvPr>
            <p:cNvSpPr txBox="1"/>
            <p:nvPr/>
          </p:nvSpPr>
          <p:spPr>
            <a:xfrm>
              <a:off x="-2525145" y="1503768"/>
              <a:ext cx="1773735" cy="4999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l-GR" b="1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ΤΜΗΜΑ ΜΗΧΑΝΙΚΩΝ</a:t>
              </a:r>
              <a:endParaRPr b="1">
                <a:solidFill>
                  <a:srgbClr val="FFFF00"/>
                </a:solidFill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l-GR" b="1">
                  <a:solidFill>
                    <a:srgbClr val="FFFF00"/>
                  </a:solidFill>
                  <a:latin typeface="Calibri"/>
                  <a:cs typeface="Calibri"/>
                  <a:sym typeface="Calibri"/>
                </a:rPr>
                <a:t>ΒΙΟΪΑΤΡΙΚΗΣ</a:t>
              </a:r>
              <a:endParaRPr b="1">
                <a:solidFill>
                  <a:srgbClr val="FFFF00"/>
                </a:solidFill>
              </a:endParaRPr>
            </a:p>
          </p:txBody>
        </p:sp>
      </p:grpSp>
      <p:grpSp>
        <p:nvGrpSpPr>
          <p:cNvPr id="61" name="Google Shape;704;p20">
            <a:extLst>
              <a:ext uri="{FF2B5EF4-FFF2-40B4-BE49-F238E27FC236}">
                <a16:creationId xmlns:a16="http://schemas.microsoft.com/office/drawing/2014/main" id="{8B2A7FCA-EB74-675E-24F4-49DCCB8D537D}"/>
              </a:ext>
            </a:extLst>
          </p:cNvPr>
          <p:cNvGrpSpPr/>
          <p:nvPr/>
        </p:nvGrpSpPr>
        <p:grpSpPr>
          <a:xfrm>
            <a:off x="3256938" y="1898426"/>
            <a:ext cx="4716302" cy="4602833"/>
            <a:chOff x="-578414" y="0"/>
            <a:chExt cx="4716302" cy="4602833"/>
          </a:xfrm>
        </p:grpSpPr>
        <p:sp>
          <p:nvSpPr>
            <p:cNvPr id="62" name="Google Shape;707;p20">
              <a:extLst>
                <a:ext uri="{FF2B5EF4-FFF2-40B4-BE49-F238E27FC236}">
                  <a16:creationId xmlns:a16="http://schemas.microsoft.com/office/drawing/2014/main" id="{22D295F5-1E13-39E6-665E-84110F3D5761}"/>
                </a:ext>
              </a:extLst>
            </p:cNvPr>
            <p:cNvSpPr/>
            <p:nvPr/>
          </p:nvSpPr>
          <p:spPr>
            <a:xfrm>
              <a:off x="2126656" y="0"/>
              <a:ext cx="1664229" cy="1664229"/>
            </a:xfrm>
            <a:prstGeom prst="ellipse">
              <a:avLst/>
            </a:prstGeom>
            <a:solidFill>
              <a:srgbClr val="599BD5">
                <a:alpha val="49803"/>
              </a:srgbClr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709;p20">
              <a:extLst>
                <a:ext uri="{FF2B5EF4-FFF2-40B4-BE49-F238E27FC236}">
                  <a16:creationId xmlns:a16="http://schemas.microsoft.com/office/drawing/2014/main" id="{3666C87A-241A-D2D4-731C-03561AD8F83C}"/>
                </a:ext>
              </a:extLst>
            </p:cNvPr>
            <p:cNvSpPr/>
            <p:nvPr/>
          </p:nvSpPr>
          <p:spPr>
            <a:xfrm>
              <a:off x="2473659" y="2405199"/>
              <a:ext cx="1664229" cy="1664229"/>
            </a:xfrm>
            <a:prstGeom prst="ellipse">
              <a:avLst/>
            </a:prstGeom>
            <a:solidFill>
              <a:srgbClr val="599BD5">
                <a:alpha val="49803"/>
              </a:srgbClr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710;p20">
              <a:extLst>
                <a:ext uri="{FF2B5EF4-FFF2-40B4-BE49-F238E27FC236}">
                  <a16:creationId xmlns:a16="http://schemas.microsoft.com/office/drawing/2014/main" id="{BA957383-7EFE-F46D-8ECC-907DE61070B0}"/>
                </a:ext>
              </a:extLst>
            </p:cNvPr>
            <p:cNvSpPr txBox="1"/>
            <p:nvPr/>
          </p:nvSpPr>
          <p:spPr>
            <a:xfrm>
              <a:off x="2717380" y="2648920"/>
              <a:ext cx="1176787" cy="11767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50" tIns="13950" rIns="13950" bIns="13950" anchor="ctr" anchorCtr="0">
              <a:noAutofit/>
            </a:bodyPr>
            <a:lstStyle/>
            <a:p>
              <a:pPr lvl="0" algn="ctr">
                <a:lnSpc>
                  <a:spcPct val="90000"/>
                </a:lnSpc>
                <a:buClr>
                  <a:schemeClr val="dk1"/>
                </a:buClr>
                <a:buSzPts val="1050"/>
              </a:pPr>
              <a:r>
                <a:rPr lang="el-GR" sz="1050" b="1" u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Ερευνητικό Εργαστήριο </a:t>
              </a:r>
              <a:r>
                <a:rPr lang="el-GR" sz="105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Επεξεργασίας Ιατρικού Σήματος και Εικόνας (ΕΙΣΕ)</a:t>
              </a:r>
              <a:endParaRPr/>
            </a:p>
          </p:txBody>
        </p:sp>
        <p:sp>
          <p:nvSpPr>
            <p:cNvPr id="65" name="Google Shape;711;p20">
              <a:extLst>
                <a:ext uri="{FF2B5EF4-FFF2-40B4-BE49-F238E27FC236}">
                  <a16:creationId xmlns:a16="http://schemas.microsoft.com/office/drawing/2014/main" id="{6BC72C2B-D75C-9574-60E6-03BB53DF2E5B}"/>
                </a:ext>
              </a:extLst>
            </p:cNvPr>
            <p:cNvSpPr/>
            <p:nvPr/>
          </p:nvSpPr>
          <p:spPr>
            <a:xfrm>
              <a:off x="-578414" y="3174392"/>
              <a:ext cx="1434582" cy="1428441"/>
            </a:xfrm>
            <a:prstGeom prst="ellipse">
              <a:avLst/>
            </a:prstGeom>
            <a:solidFill>
              <a:srgbClr val="599BD5">
                <a:alpha val="49803"/>
              </a:srgbClr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712;p20">
              <a:extLst>
                <a:ext uri="{FF2B5EF4-FFF2-40B4-BE49-F238E27FC236}">
                  <a16:creationId xmlns:a16="http://schemas.microsoft.com/office/drawing/2014/main" id="{A9489173-116C-6B95-C034-1B2515A16798}"/>
                </a:ext>
              </a:extLst>
            </p:cNvPr>
            <p:cNvSpPr txBox="1"/>
            <p:nvPr/>
          </p:nvSpPr>
          <p:spPr>
            <a:xfrm>
              <a:off x="-364873" y="3355619"/>
              <a:ext cx="1014402" cy="10100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12700" rIns="12700" bIns="12700" anchor="ctr" anchorCtr="0">
              <a:noAutofit/>
            </a:bodyPr>
            <a:lstStyle/>
            <a:p>
              <a:pPr lvl="0" algn="ctr">
                <a:lnSpc>
                  <a:spcPct val="90000"/>
                </a:lnSpc>
                <a:buClr>
                  <a:schemeClr val="dk1"/>
                </a:buClr>
                <a:buSzPts val="1000"/>
              </a:pPr>
              <a:r>
                <a:rPr lang="el-GR"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Ερευνητικό Εργαστήριο Ευφυούς Νοσοκομείου (ΕΕΕΝ)</a:t>
              </a:r>
              <a:endParaRPr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708;p20">
              <a:extLst>
                <a:ext uri="{FF2B5EF4-FFF2-40B4-BE49-F238E27FC236}">
                  <a16:creationId xmlns:a16="http://schemas.microsoft.com/office/drawing/2014/main" id="{64753B14-702F-F6FB-EC6B-25CA3DE07718}"/>
                </a:ext>
              </a:extLst>
            </p:cNvPr>
            <p:cNvSpPr txBox="1"/>
            <p:nvPr/>
          </p:nvSpPr>
          <p:spPr>
            <a:xfrm>
              <a:off x="2370377" y="243721"/>
              <a:ext cx="1176787" cy="11767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50" tIns="13950" rIns="1395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None/>
              </a:pPr>
              <a:endParaRPr sz="11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lvl="0" algn="ctr">
                <a:lnSpc>
                  <a:spcPct val="90000"/>
                </a:lnSpc>
                <a:spcBef>
                  <a:spcPts val="385"/>
                </a:spcBef>
                <a:buClr>
                  <a:schemeClr val="dk1"/>
                </a:buClr>
                <a:buSzPts val="1100"/>
              </a:pPr>
              <a:r>
                <a:rPr lang="el-GR" sz="11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Ερευνητικό Εργαστήριο </a:t>
              </a:r>
              <a:r>
                <a:rPr lang="el-GR" sz="1100" b="1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Ακτινοφυσικής</a:t>
              </a:r>
              <a:r>
                <a:rPr lang="el-GR" sz="11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, Τεχνολογίας Υλικών και Βιοϊατρικής Απεικόνισης  (ΑΚΤΥΒΑ)</a:t>
              </a:r>
              <a:endParaRPr/>
            </a:p>
          </p:txBody>
        </p:sp>
      </p:grpSp>
      <p:sp>
        <p:nvSpPr>
          <p:cNvPr id="68" name="Google Shape;717;p20">
            <a:extLst>
              <a:ext uri="{FF2B5EF4-FFF2-40B4-BE49-F238E27FC236}">
                <a16:creationId xmlns:a16="http://schemas.microsoft.com/office/drawing/2014/main" id="{EE3B5540-4C76-E2CB-F4EA-99C578E164A0}"/>
              </a:ext>
            </a:extLst>
          </p:cNvPr>
          <p:cNvSpPr/>
          <p:nvPr/>
        </p:nvSpPr>
        <p:spPr>
          <a:xfrm>
            <a:off x="7569994" y="2156528"/>
            <a:ext cx="427193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400" b="1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ΕΡΓΑΣΤΗΡΙΟ ΒΙΟΦΥΣΙΚΗΣ</a:t>
            </a:r>
            <a:endParaRPr sz="1400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718;p20">
            <a:extLst>
              <a:ext uri="{FF2B5EF4-FFF2-40B4-BE49-F238E27FC236}">
                <a16:creationId xmlns:a16="http://schemas.microsoft.com/office/drawing/2014/main" id="{7261D6F7-BEC9-3A68-80E8-429C0C1D5406}"/>
              </a:ext>
            </a:extLst>
          </p:cNvPr>
          <p:cNvSpPr/>
          <p:nvPr/>
        </p:nvSpPr>
        <p:spPr>
          <a:xfrm>
            <a:off x="7664694" y="2444735"/>
            <a:ext cx="252099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400" b="1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ΕΡΓΑΣΤΗΡΙΟ ΙΑΤΡΙΚΗΣ ΦΥΣΙΚΗΣ </a:t>
            </a:r>
            <a:endParaRPr dirty="0">
              <a:solidFill>
                <a:srgbClr val="FFFF00"/>
              </a:solidFill>
            </a:endParaRPr>
          </a:p>
        </p:txBody>
      </p:sp>
      <p:sp>
        <p:nvSpPr>
          <p:cNvPr id="70" name="Google Shape;720;p20">
            <a:extLst>
              <a:ext uri="{FF2B5EF4-FFF2-40B4-BE49-F238E27FC236}">
                <a16:creationId xmlns:a16="http://schemas.microsoft.com/office/drawing/2014/main" id="{8882AF5D-6B19-CBD0-EF27-A9E4AF166D3B}"/>
              </a:ext>
            </a:extLst>
          </p:cNvPr>
          <p:cNvSpPr/>
          <p:nvPr/>
        </p:nvSpPr>
        <p:spPr>
          <a:xfrm>
            <a:off x="7550517" y="3088154"/>
            <a:ext cx="371396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400" b="1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ΕΡΓΑΣΤΗΡΙΟ ΣΥΝΤΗΡΗΣΗΣ ΙΑΤΡΙΚΩΝ ΜΗΧ/ΤΩΝ &amp; ΔΙΑΣΦΑΛΙΣΗΣ ΠΟΙΟΤΗΤΑΣ</a:t>
            </a:r>
            <a:endParaRPr dirty="0">
              <a:solidFill>
                <a:srgbClr val="FFFF00"/>
              </a:solidFill>
            </a:endParaRPr>
          </a:p>
        </p:txBody>
      </p:sp>
      <p:sp>
        <p:nvSpPr>
          <p:cNvPr id="71" name="Google Shape;721;p20">
            <a:extLst>
              <a:ext uri="{FF2B5EF4-FFF2-40B4-BE49-F238E27FC236}">
                <a16:creationId xmlns:a16="http://schemas.microsoft.com/office/drawing/2014/main" id="{F401EEE7-C55B-1045-2E71-633749A06B71}"/>
              </a:ext>
            </a:extLst>
          </p:cNvPr>
          <p:cNvSpPr/>
          <p:nvPr/>
        </p:nvSpPr>
        <p:spPr>
          <a:xfrm>
            <a:off x="7637099" y="2777506"/>
            <a:ext cx="3937243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400" b="1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ΕΡΓΑΣΤΗΡΙΟ ΕΦΑΡΜΟΣΜΕΝΗΣ ΑΚΤΙΝΟΦΥΣΙΚΗΣ</a:t>
            </a:r>
            <a:endParaRPr dirty="0">
              <a:solidFill>
                <a:srgbClr val="FFFF00"/>
              </a:solidFill>
            </a:endParaRPr>
          </a:p>
        </p:txBody>
      </p:sp>
      <p:sp>
        <p:nvSpPr>
          <p:cNvPr id="72" name="Google Shape;723;p20">
            <a:extLst>
              <a:ext uri="{FF2B5EF4-FFF2-40B4-BE49-F238E27FC236}">
                <a16:creationId xmlns:a16="http://schemas.microsoft.com/office/drawing/2014/main" id="{858E625B-A28C-E33A-332D-90608D2038E9}"/>
              </a:ext>
            </a:extLst>
          </p:cNvPr>
          <p:cNvSpPr/>
          <p:nvPr/>
        </p:nvSpPr>
        <p:spPr>
          <a:xfrm>
            <a:off x="7425994" y="2228855"/>
            <a:ext cx="144000" cy="14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24;p20">
            <a:extLst>
              <a:ext uri="{FF2B5EF4-FFF2-40B4-BE49-F238E27FC236}">
                <a16:creationId xmlns:a16="http://schemas.microsoft.com/office/drawing/2014/main" id="{E67925F5-3E6D-315E-3D08-6F2E3B152E9C}"/>
              </a:ext>
            </a:extLst>
          </p:cNvPr>
          <p:cNvSpPr/>
          <p:nvPr/>
        </p:nvSpPr>
        <p:spPr>
          <a:xfrm>
            <a:off x="7557800" y="2502945"/>
            <a:ext cx="144000" cy="14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25;p20">
            <a:extLst>
              <a:ext uri="{FF2B5EF4-FFF2-40B4-BE49-F238E27FC236}">
                <a16:creationId xmlns:a16="http://schemas.microsoft.com/office/drawing/2014/main" id="{4B5F4FB2-25B5-585E-E513-44443DB98AA6}"/>
              </a:ext>
            </a:extLst>
          </p:cNvPr>
          <p:cNvSpPr/>
          <p:nvPr/>
        </p:nvSpPr>
        <p:spPr>
          <a:xfrm>
            <a:off x="7531405" y="2863961"/>
            <a:ext cx="144000" cy="14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26;p20">
            <a:extLst>
              <a:ext uri="{FF2B5EF4-FFF2-40B4-BE49-F238E27FC236}">
                <a16:creationId xmlns:a16="http://schemas.microsoft.com/office/drawing/2014/main" id="{D49D2610-9056-8248-9209-0C3A39D19E5F}"/>
              </a:ext>
            </a:extLst>
          </p:cNvPr>
          <p:cNvSpPr/>
          <p:nvPr/>
        </p:nvSpPr>
        <p:spPr>
          <a:xfrm>
            <a:off x="7409289" y="3163249"/>
            <a:ext cx="144000" cy="14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34;p20">
            <a:extLst>
              <a:ext uri="{FF2B5EF4-FFF2-40B4-BE49-F238E27FC236}">
                <a16:creationId xmlns:a16="http://schemas.microsoft.com/office/drawing/2014/main" id="{DF17DA62-D691-98EF-FAD6-604D7FB6C42A}"/>
              </a:ext>
            </a:extLst>
          </p:cNvPr>
          <p:cNvSpPr/>
          <p:nvPr/>
        </p:nvSpPr>
        <p:spPr>
          <a:xfrm>
            <a:off x="4739022" y="5861462"/>
            <a:ext cx="3304689" cy="369291"/>
          </a:xfrm>
          <a:prstGeom prst="rect">
            <a:avLst/>
          </a:prstGeom>
          <a:noFill/>
          <a:ln>
            <a:noFill/>
          </a:ln>
          <a:effectLst>
            <a:outerShdw blurRad="190500" dist="50800" dir="4200000" sx="1000" sy="1000" algn="ctr" rotWithShape="0">
              <a:schemeClr val="lt1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l-GR" sz="1200" b="1">
                <a:solidFill>
                  <a:srgbClr val="FFFF00"/>
                </a:solidFill>
                <a:sym typeface="Calibri"/>
              </a:rPr>
              <a:t>ΕΡΓΑΣΤΗΡΙΟ ΒΙΟΪΑΤΡΙΚΗΣ ΤΕΧΝΟΛΟΓΙΑΣ</a:t>
            </a:r>
            <a:r>
              <a:rPr lang="el-GR" b="1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1">
              <a:solidFill>
                <a:srgbClr val="FFFF00"/>
              </a:solidFill>
            </a:endParaRPr>
          </a:p>
        </p:txBody>
      </p:sp>
      <p:sp>
        <p:nvSpPr>
          <p:cNvPr id="78" name="Google Shape;711;p20">
            <a:extLst>
              <a:ext uri="{FF2B5EF4-FFF2-40B4-BE49-F238E27FC236}">
                <a16:creationId xmlns:a16="http://schemas.microsoft.com/office/drawing/2014/main" id="{183AB890-D411-D262-B7B9-9FD3316F5329}"/>
              </a:ext>
            </a:extLst>
          </p:cNvPr>
          <p:cNvSpPr/>
          <p:nvPr/>
        </p:nvSpPr>
        <p:spPr>
          <a:xfrm>
            <a:off x="2976368" y="2260088"/>
            <a:ext cx="1434582" cy="1428441"/>
          </a:xfrm>
          <a:prstGeom prst="ellipse">
            <a:avLst/>
          </a:prstGeom>
          <a:solidFill>
            <a:srgbClr val="599BD5">
              <a:alpha val="49803"/>
            </a:srgbClr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712;p20">
            <a:extLst>
              <a:ext uri="{FF2B5EF4-FFF2-40B4-BE49-F238E27FC236}">
                <a16:creationId xmlns:a16="http://schemas.microsoft.com/office/drawing/2014/main" id="{FFE73D4B-2216-A7CD-0682-420795BD7AA1}"/>
              </a:ext>
            </a:extLst>
          </p:cNvPr>
          <p:cNvSpPr txBox="1"/>
          <p:nvPr/>
        </p:nvSpPr>
        <p:spPr>
          <a:xfrm>
            <a:off x="3186458" y="2469278"/>
            <a:ext cx="1014402" cy="1010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700" tIns="12700" rIns="12700" bIns="12700" anchor="ctr" anchorCtr="0">
            <a:noAutofit/>
          </a:bodyPr>
          <a:lstStyle/>
          <a:p>
            <a:pPr lvl="0" algn="ctr">
              <a:lnSpc>
                <a:spcPct val="90000"/>
              </a:lnSpc>
              <a:buClr>
                <a:schemeClr val="dk1"/>
              </a:buClr>
              <a:buSzPts val="1000"/>
            </a:pPr>
            <a:r>
              <a:rPr lang="el-GR" sz="1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Ερευνητικό Εργαστήριο Τεχνητής – Υπολογιστικής Νοημοσύνης και Διεπιστημονικών Εφαρμογών (ΤΥΝΔΕ)</a:t>
            </a:r>
            <a:endParaRPr sz="1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734;p20">
            <a:extLst>
              <a:ext uri="{FF2B5EF4-FFF2-40B4-BE49-F238E27FC236}">
                <a16:creationId xmlns:a16="http://schemas.microsoft.com/office/drawing/2014/main" id="{C28AE2E6-02AF-91E2-D189-65ED3DABFC0F}"/>
              </a:ext>
            </a:extLst>
          </p:cNvPr>
          <p:cNvSpPr/>
          <p:nvPr/>
        </p:nvSpPr>
        <p:spPr>
          <a:xfrm>
            <a:off x="4550931" y="6208594"/>
            <a:ext cx="3516159" cy="276959"/>
          </a:xfrm>
          <a:prstGeom prst="rect">
            <a:avLst/>
          </a:prstGeom>
          <a:noFill/>
          <a:ln>
            <a:noFill/>
          </a:ln>
          <a:effectLst>
            <a:outerShdw blurRad="190500" dist="50800" dir="4200000" sx="1000" sy="1000" algn="ctr" rotWithShape="0">
              <a:schemeClr val="lt1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l-GR" sz="1200" b="1">
                <a:solidFill>
                  <a:srgbClr val="FFFF00"/>
                </a:solidFill>
                <a:sym typeface="Calibri"/>
              </a:rPr>
              <a:t>ΕΡΓΑΣΤΗΡΙΟ ΒΙΟΥΛΙΚΩΝ </a:t>
            </a:r>
            <a:endParaRPr b="1">
              <a:solidFill>
                <a:srgbClr val="FFFF00"/>
              </a:solidFill>
            </a:endParaRPr>
          </a:p>
        </p:txBody>
      </p:sp>
      <p:sp>
        <p:nvSpPr>
          <p:cNvPr id="82" name="Google Shape;734;p20">
            <a:extLst>
              <a:ext uri="{FF2B5EF4-FFF2-40B4-BE49-F238E27FC236}">
                <a16:creationId xmlns:a16="http://schemas.microsoft.com/office/drawing/2014/main" id="{1A8BFC10-F63D-00D4-7A65-1903D94ED8E5}"/>
              </a:ext>
            </a:extLst>
          </p:cNvPr>
          <p:cNvSpPr/>
          <p:nvPr/>
        </p:nvSpPr>
        <p:spPr>
          <a:xfrm>
            <a:off x="4118229" y="6500108"/>
            <a:ext cx="4691750" cy="276959"/>
          </a:xfrm>
          <a:prstGeom prst="rect">
            <a:avLst/>
          </a:prstGeom>
          <a:noFill/>
          <a:ln>
            <a:noFill/>
          </a:ln>
          <a:effectLst>
            <a:outerShdw blurRad="190500" dist="50800" dir="4200000" sx="1000" sy="1000" algn="ctr" rotWithShape="0">
              <a:schemeClr val="lt1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l-GR" sz="1200" b="1">
                <a:solidFill>
                  <a:srgbClr val="FFFF00"/>
                </a:solidFill>
                <a:sym typeface="Calibri"/>
              </a:rPr>
              <a:t>ΕΡΓΑΣΤΗΡΙΟ ΜΑΘ. ΜΟΝΤΕΛΩΝ ΒΙΟΛΟΓΙΑΣ &amp; ΦΥΣΙΟΛΟΓΙΑΣ</a:t>
            </a:r>
            <a:endParaRPr b="1">
              <a:solidFill>
                <a:srgbClr val="FFFF00"/>
              </a:solidFill>
            </a:endParaRPr>
          </a:p>
        </p:txBody>
      </p:sp>
      <p:sp>
        <p:nvSpPr>
          <p:cNvPr id="83" name="Google Shape;734;p20">
            <a:extLst>
              <a:ext uri="{FF2B5EF4-FFF2-40B4-BE49-F238E27FC236}">
                <a16:creationId xmlns:a16="http://schemas.microsoft.com/office/drawing/2014/main" id="{158C7249-E0D5-75F0-821A-3F3D97DA818F}"/>
              </a:ext>
            </a:extLst>
          </p:cNvPr>
          <p:cNvSpPr/>
          <p:nvPr/>
        </p:nvSpPr>
        <p:spPr>
          <a:xfrm>
            <a:off x="8000271" y="4638969"/>
            <a:ext cx="3937244" cy="279552"/>
          </a:xfrm>
          <a:prstGeom prst="rect">
            <a:avLst/>
          </a:prstGeom>
          <a:noFill/>
          <a:ln>
            <a:noFill/>
          </a:ln>
          <a:effectLst>
            <a:outerShdw blurRad="190500" dist="50800" dir="4200000" sx="1000" sy="1000" algn="ctr" rotWithShape="0">
              <a:schemeClr val="lt1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l-GR" sz="1200" b="1" dirty="0">
                <a:solidFill>
                  <a:srgbClr val="FFFF00"/>
                </a:solidFill>
                <a:sym typeface="Calibri"/>
              </a:rPr>
              <a:t>ΕΡΓΑΣΤΗΡΙΟ ΕΠΕΞΕΡΓΑΣΙΑΣ ΙΑΤΡΙΚΟΥ ΣΗΜΑΤΟΣ &amp; ΕΙΚΟΝΑΣ </a:t>
            </a:r>
            <a:endParaRPr b="1" dirty="0">
              <a:solidFill>
                <a:srgbClr val="FFFF00"/>
              </a:solidFill>
            </a:endParaRPr>
          </a:p>
        </p:txBody>
      </p:sp>
      <p:sp>
        <p:nvSpPr>
          <p:cNvPr id="84" name="Google Shape;734;p20">
            <a:extLst>
              <a:ext uri="{FF2B5EF4-FFF2-40B4-BE49-F238E27FC236}">
                <a16:creationId xmlns:a16="http://schemas.microsoft.com/office/drawing/2014/main" id="{E838C663-A578-440E-E098-80084AD3CF37}"/>
              </a:ext>
            </a:extLst>
          </p:cNvPr>
          <p:cNvSpPr/>
          <p:nvPr/>
        </p:nvSpPr>
        <p:spPr>
          <a:xfrm>
            <a:off x="8029858" y="5160363"/>
            <a:ext cx="4940879" cy="276959"/>
          </a:xfrm>
          <a:prstGeom prst="rect">
            <a:avLst/>
          </a:prstGeom>
          <a:noFill/>
          <a:ln>
            <a:noFill/>
          </a:ln>
          <a:effectLst>
            <a:outerShdw blurRad="190500" dist="50800" dir="4200000" sx="1000" sy="1000" algn="ctr" rotWithShape="0">
              <a:schemeClr val="lt1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l-GR" sz="1200" b="1" dirty="0">
                <a:solidFill>
                  <a:srgbClr val="FFFF00"/>
                </a:solidFill>
                <a:sym typeface="Calibri"/>
              </a:rPr>
              <a:t>ΕΡΓΑΣΤΗΡΙΟ ΑΠΑΓΩΓΗΣ ΒΙΟΣΗΜΑΤΩΝ</a:t>
            </a:r>
            <a:endParaRPr b="1" dirty="0">
              <a:solidFill>
                <a:srgbClr val="FFFF00"/>
              </a:solidFill>
            </a:endParaRPr>
          </a:p>
        </p:txBody>
      </p:sp>
      <p:sp>
        <p:nvSpPr>
          <p:cNvPr id="85" name="Google Shape;726;p20">
            <a:extLst>
              <a:ext uri="{FF2B5EF4-FFF2-40B4-BE49-F238E27FC236}">
                <a16:creationId xmlns:a16="http://schemas.microsoft.com/office/drawing/2014/main" id="{0EB7A858-16C9-706B-C9E1-D0BA58765E13}"/>
              </a:ext>
            </a:extLst>
          </p:cNvPr>
          <p:cNvSpPr/>
          <p:nvPr/>
        </p:nvSpPr>
        <p:spPr>
          <a:xfrm>
            <a:off x="7842755" y="4748632"/>
            <a:ext cx="144000" cy="14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726;p20">
            <a:extLst>
              <a:ext uri="{FF2B5EF4-FFF2-40B4-BE49-F238E27FC236}">
                <a16:creationId xmlns:a16="http://schemas.microsoft.com/office/drawing/2014/main" id="{DAE18151-54B2-2E19-3456-39A0FBA4377A}"/>
              </a:ext>
            </a:extLst>
          </p:cNvPr>
          <p:cNvSpPr/>
          <p:nvPr/>
        </p:nvSpPr>
        <p:spPr>
          <a:xfrm>
            <a:off x="7885858" y="5218084"/>
            <a:ext cx="144000" cy="14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726;p20">
            <a:extLst>
              <a:ext uri="{FF2B5EF4-FFF2-40B4-BE49-F238E27FC236}">
                <a16:creationId xmlns:a16="http://schemas.microsoft.com/office/drawing/2014/main" id="{2A81D1EC-5285-C773-869E-8BC90DA486D8}"/>
              </a:ext>
            </a:extLst>
          </p:cNvPr>
          <p:cNvSpPr/>
          <p:nvPr/>
        </p:nvSpPr>
        <p:spPr>
          <a:xfrm>
            <a:off x="4605669" y="5895854"/>
            <a:ext cx="144000" cy="14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726;p20">
            <a:extLst>
              <a:ext uri="{FF2B5EF4-FFF2-40B4-BE49-F238E27FC236}">
                <a16:creationId xmlns:a16="http://schemas.microsoft.com/office/drawing/2014/main" id="{27FBB971-CC7D-C4D3-78ED-8C4CBB13B83C}"/>
              </a:ext>
            </a:extLst>
          </p:cNvPr>
          <p:cNvSpPr/>
          <p:nvPr/>
        </p:nvSpPr>
        <p:spPr>
          <a:xfrm>
            <a:off x="4364632" y="6257859"/>
            <a:ext cx="144000" cy="14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726;p20">
            <a:extLst>
              <a:ext uri="{FF2B5EF4-FFF2-40B4-BE49-F238E27FC236}">
                <a16:creationId xmlns:a16="http://schemas.microsoft.com/office/drawing/2014/main" id="{AE816A46-8B2E-A77C-4E10-6ADD20474A06}"/>
              </a:ext>
            </a:extLst>
          </p:cNvPr>
          <p:cNvSpPr/>
          <p:nvPr/>
        </p:nvSpPr>
        <p:spPr>
          <a:xfrm>
            <a:off x="3974229" y="6420831"/>
            <a:ext cx="144000" cy="14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77E0202C-0226-C271-EECB-9AFF3AEC6B5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7233" y="59151"/>
            <a:ext cx="1507920" cy="1481322"/>
          </a:xfrm>
          <a:prstGeom prst="rect">
            <a:avLst/>
          </a:prstGeom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id="{B2EF831F-AD97-A5F9-4915-042143DF6AD2}"/>
              </a:ext>
            </a:extLst>
          </p:cNvPr>
          <p:cNvSpPr txBox="1"/>
          <p:nvPr/>
        </p:nvSpPr>
        <p:spPr>
          <a:xfrm>
            <a:off x="72161" y="2072562"/>
            <a:ext cx="2969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l-GR" b="1" spc="-5" dirty="0">
                <a:solidFill>
                  <a:schemeClr val="bg1"/>
                </a:solidFill>
                <a:latin typeface="Candara Light" panose="020E0502030303020204" pitchFamily="34" charset="0"/>
              </a:rPr>
              <a:t>ΘΕΣΜΟΘΕΤΗΜΕΝΑ</a:t>
            </a:r>
          </a:p>
          <a:p>
            <a:pPr fontAlgn="base"/>
            <a:r>
              <a:rPr lang="el-GR" b="1" spc="-5" dirty="0">
                <a:solidFill>
                  <a:schemeClr val="bg1"/>
                </a:solidFill>
                <a:latin typeface="Candara Light" panose="020E0502030303020204" pitchFamily="34" charset="0"/>
              </a:rPr>
              <a:t>ΕΡΕΥΝΗΤΙΚΑ ΕΡΓΑΣΤΗΡΙΑ</a:t>
            </a:r>
          </a:p>
        </p:txBody>
      </p:sp>
      <p:cxnSp>
        <p:nvCxnSpPr>
          <p:cNvPr id="98" name="Ευθεία γραμμή σύνδεσης 12">
            <a:extLst>
              <a:ext uri="{FF2B5EF4-FFF2-40B4-BE49-F238E27FC236}">
                <a16:creationId xmlns:a16="http://schemas.microsoft.com/office/drawing/2014/main" id="{E1BC9885-0D3E-A44D-BD38-50AA00F81B16}"/>
              </a:ext>
            </a:extLst>
          </p:cNvPr>
          <p:cNvCxnSpPr>
            <a:cxnSpLocks/>
          </p:cNvCxnSpPr>
          <p:nvPr/>
        </p:nvCxnSpPr>
        <p:spPr>
          <a:xfrm flipH="1">
            <a:off x="117233" y="2783635"/>
            <a:ext cx="2683117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Ευθεία γραμμή σύνδεσης 12">
            <a:extLst>
              <a:ext uri="{FF2B5EF4-FFF2-40B4-BE49-F238E27FC236}">
                <a16:creationId xmlns:a16="http://schemas.microsoft.com/office/drawing/2014/main" id="{5755BEC8-4B7B-18EB-46D2-3BBB6DA8B36C}"/>
              </a:ext>
            </a:extLst>
          </p:cNvPr>
          <p:cNvCxnSpPr>
            <a:cxnSpLocks/>
          </p:cNvCxnSpPr>
          <p:nvPr/>
        </p:nvCxnSpPr>
        <p:spPr>
          <a:xfrm flipH="1">
            <a:off x="117233" y="1979960"/>
            <a:ext cx="2683117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58096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5C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D42316-2A32-E7D7-721C-766268947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422" y="59151"/>
            <a:ext cx="4933784" cy="14813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628620-343B-A161-6578-179C1FA6C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33" y="59151"/>
            <a:ext cx="1507920" cy="148132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7903A6-54C3-4BB4-B5FF-6B54614B1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6C0C8-6A41-4116-B5E0-C52FD6507F55}" type="slidenum">
              <a:rPr lang="en-US" smtClean="0"/>
              <a:t>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FE43A0-B697-31F1-62D9-42844723BD5C}"/>
              </a:ext>
            </a:extLst>
          </p:cNvPr>
          <p:cNvSpPr txBox="1"/>
          <p:nvPr/>
        </p:nvSpPr>
        <p:spPr>
          <a:xfrm>
            <a:off x="72161" y="2072562"/>
            <a:ext cx="2969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l-GR" b="1" spc="-5" dirty="0">
                <a:solidFill>
                  <a:schemeClr val="bg1"/>
                </a:solidFill>
                <a:latin typeface="Candara Light" panose="020E0502030303020204" pitchFamily="34" charset="0"/>
              </a:rPr>
              <a:t>ΕΡΕΥΝΗΤΙΚΗ ΔΡΑΣΤΗΡΙΟΤΗΤΑ</a:t>
            </a:r>
          </a:p>
        </p:txBody>
      </p:sp>
      <p:cxnSp>
        <p:nvCxnSpPr>
          <p:cNvPr id="9" name="Ευθεία γραμμή σύνδεσης 12">
            <a:extLst>
              <a:ext uri="{FF2B5EF4-FFF2-40B4-BE49-F238E27FC236}">
                <a16:creationId xmlns:a16="http://schemas.microsoft.com/office/drawing/2014/main" id="{3A88DFF2-95E0-18B3-77AB-010066EC7484}"/>
              </a:ext>
            </a:extLst>
          </p:cNvPr>
          <p:cNvCxnSpPr>
            <a:cxnSpLocks/>
          </p:cNvCxnSpPr>
          <p:nvPr/>
        </p:nvCxnSpPr>
        <p:spPr>
          <a:xfrm flipH="1">
            <a:off x="117233" y="2783635"/>
            <a:ext cx="2683117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Ευθεία γραμμή σύνδεσης 12">
            <a:extLst>
              <a:ext uri="{FF2B5EF4-FFF2-40B4-BE49-F238E27FC236}">
                <a16:creationId xmlns:a16="http://schemas.microsoft.com/office/drawing/2014/main" id="{1C2BA540-112F-C784-194E-4A9FBF5CB182}"/>
              </a:ext>
            </a:extLst>
          </p:cNvPr>
          <p:cNvCxnSpPr>
            <a:cxnSpLocks/>
          </p:cNvCxnSpPr>
          <p:nvPr/>
        </p:nvCxnSpPr>
        <p:spPr>
          <a:xfrm flipH="1">
            <a:off x="117233" y="1979960"/>
            <a:ext cx="2683117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9595E5F3-CB7B-A313-7221-F8BA0CF8EA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9059357"/>
              </p:ext>
            </p:extLst>
          </p:nvPr>
        </p:nvGraphicFramePr>
        <p:xfrm>
          <a:off x="4151314" y="1964268"/>
          <a:ext cx="7772399" cy="47572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1ACA6DF2-2915-A5E0-008C-E3D593793F2C}"/>
              </a:ext>
            </a:extLst>
          </p:cNvPr>
          <p:cNvSpPr txBox="1"/>
          <p:nvPr/>
        </p:nvSpPr>
        <p:spPr>
          <a:xfrm>
            <a:off x="72161" y="2987813"/>
            <a:ext cx="3794445" cy="3877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2400"/>
              </a:spcBef>
            </a:pPr>
            <a:r>
              <a:rPr lang="el-GR" sz="1800" dirty="0">
                <a:solidFill>
                  <a:srgbClr val="FFC000"/>
                </a:solidFill>
              </a:rPr>
              <a:t>Πλήθος δημοσιεύσεων μελών ΔΕΠ</a:t>
            </a:r>
            <a:br>
              <a:rPr lang="el-GR" sz="1800" dirty="0">
                <a:solidFill>
                  <a:srgbClr val="FFC000"/>
                </a:solidFill>
              </a:rPr>
            </a:br>
            <a:r>
              <a:rPr lang="el-GR" sz="1800" dirty="0">
                <a:solidFill>
                  <a:srgbClr val="FFC000"/>
                </a:solidFill>
              </a:rPr>
              <a:t>(</a:t>
            </a:r>
            <a:r>
              <a:rPr lang="en-US" sz="1800" dirty="0">
                <a:solidFill>
                  <a:srgbClr val="FFC000"/>
                </a:solidFill>
              </a:rPr>
              <a:t>Google Scholar</a:t>
            </a:r>
            <a:r>
              <a:rPr lang="el-GR" sz="1800" dirty="0">
                <a:solidFill>
                  <a:srgbClr val="FFC000"/>
                </a:solidFill>
              </a:rPr>
              <a:t>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l-GR" sz="1800" dirty="0">
                <a:solidFill>
                  <a:schemeClr val="bg1"/>
                </a:solidFill>
              </a:rPr>
              <a:t>Σύνολο: 2375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l-GR" dirty="0">
                <a:solidFill>
                  <a:schemeClr val="bg1"/>
                </a:solidFill>
              </a:rPr>
              <a:t>Τελευταία 5ετία: 527</a:t>
            </a:r>
          </a:p>
          <a:p>
            <a:pPr algn="l">
              <a:spcBef>
                <a:spcPts val="1800"/>
              </a:spcBef>
            </a:pPr>
            <a:r>
              <a:rPr lang="el-GR" sz="1800" dirty="0">
                <a:solidFill>
                  <a:srgbClr val="FFC000"/>
                </a:solidFill>
              </a:rPr>
              <a:t>Δημοσιεύσεις ανά μέλος ΔΕΠ</a:t>
            </a:r>
            <a:br>
              <a:rPr lang="el-GR" sz="1800" dirty="0">
                <a:solidFill>
                  <a:srgbClr val="FFC000"/>
                </a:solidFill>
              </a:rPr>
            </a:br>
            <a:r>
              <a:rPr lang="el-GR" sz="1800" dirty="0">
                <a:solidFill>
                  <a:srgbClr val="FFC000"/>
                </a:solidFill>
              </a:rPr>
              <a:t>(</a:t>
            </a:r>
            <a:r>
              <a:rPr lang="en-US" sz="1800" dirty="0">
                <a:solidFill>
                  <a:srgbClr val="FFC000"/>
                </a:solidFill>
              </a:rPr>
              <a:t>Google Scholar</a:t>
            </a:r>
            <a:r>
              <a:rPr lang="el-GR" sz="1800" dirty="0">
                <a:solidFill>
                  <a:srgbClr val="FFC000"/>
                </a:solidFill>
              </a:rPr>
              <a:t>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l-GR" sz="1800" dirty="0">
                <a:solidFill>
                  <a:schemeClr val="bg1"/>
                </a:solidFill>
              </a:rPr>
              <a:t>Σύνολο: 103</a:t>
            </a:r>
            <a:r>
              <a:rPr lang="en-US" sz="1800" dirty="0">
                <a:solidFill>
                  <a:schemeClr val="bg1"/>
                </a:solidFill>
              </a:rPr>
              <a:t> (</a:t>
            </a:r>
            <a:r>
              <a:rPr lang="el-GR" sz="1800" dirty="0">
                <a:solidFill>
                  <a:schemeClr val="bg1"/>
                </a:solidFill>
              </a:rPr>
              <a:t>διάμεσος 83)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l-GR" dirty="0">
                <a:solidFill>
                  <a:schemeClr val="bg1"/>
                </a:solidFill>
              </a:rPr>
              <a:t>Τελευταία 5ετία: 23 (διάμεσος 17)</a:t>
            </a:r>
            <a:endParaRPr lang="el-GR" sz="1800" dirty="0">
              <a:solidFill>
                <a:schemeClr val="bg1"/>
              </a:solidFill>
            </a:endParaRPr>
          </a:p>
          <a:p>
            <a:pPr algn="l">
              <a:spcBef>
                <a:spcPts val="1800"/>
              </a:spcBef>
            </a:pPr>
            <a:r>
              <a:rPr lang="el-GR" sz="1800" dirty="0">
                <a:solidFill>
                  <a:srgbClr val="FFC000"/>
                </a:solidFill>
              </a:rPr>
              <a:t>Πλήθος αναφορών μελών ΔΕΠ</a:t>
            </a:r>
            <a:br>
              <a:rPr lang="el-GR" sz="1800" dirty="0">
                <a:solidFill>
                  <a:srgbClr val="FFC000"/>
                </a:solidFill>
              </a:rPr>
            </a:br>
            <a:r>
              <a:rPr lang="el-GR" sz="1800" dirty="0">
                <a:solidFill>
                  <a:srgbClr val="FFC000"/>
                </a:solidFill>
              </a:rPr>
              <a:t>(</a:t>
            </a:r>
            <a:r>
              <a:rPr lang="en-US" sz="1800" dirty="0">
                <a:solidFill>
                  <a:srgbClr val="FFC000"/>
                </a:solidFill>
              </a:rPr>
              <a:t>Google Scholar</a:t>
            </a:r>
            <a:r>
              <a:rPr lang="el-GR" sz="1800" dirty="0">
                <a:solidFill>
                  <a:srgbClr val="FFC000"/>
                </a:solidFill>
              </a:rPr>
              <a:t>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l-GR" sz="1800" dirty="0">
                <a:solidFill>
                  <a:schemeClr val="bg1"/>
                </a:solidFill>
              </a:rPr>
              <a:t>Σύνολο: 28826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l-GR" dirty="0">
                <a:solidFill>
                  <a:schemeClr val="bg1"/>
                </a:solidFill>
              </a:rPr>
              <a:t>Τελευταία 5ετία: 12410</a:t>
            </a:r>
          </a:p>
        </p:txBody>
      </p:sp>
    </p:spTree>
    <p:extLst>
      <p:ext uri="{BB962C8B-B14F-4D97-AF65-F5344CB8AC3E}">
        <p14:creationId xmlns:p14="http://schemas.microsoft.com/office/powerpoint/2010/main" val="3726047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5C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D42316-2A32-E7D7-721C-766268947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422" y="59151"/>
            <a:ext cx="4933784" cy="14813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628620-343B-A161-6578-179C1FA6C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33" y="59151"/>
            <a:ext cx="1507920" cy="148132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7903A6-54C3-4BB4-B5FF-6B54614B1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6C0C8-6A41-4116-B5E0-C52FD6507F55}" type="slidenum">
              <a:rPr lang="en-US" smtClean="0"/>
              <a:t>6</a:t>
            </a:fld>
            <a:endParaRPr lang="en-US"/>
          </a:p>
        </p:txBody>
      </p:sp>
      <p:graphicFrame>
        <p:nvGraphicFramePr>
          <p:cNvPr id="11" name="Πίνακας 11">
            <a:extLst>
              <a:ext uri="{FF2B5EF4-FFF2-40B4-BE49-F238E27FC236}">
                <a16:creationId xmlns:a16="http://schemas.microsoft.com/office/drawing/2014/main" id="{50E650E2-B595-9FE9-7206-D059BD8BE2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6422699"/>
              </p:ext>
            </p:extLst>
          </p:nvPr>
        </p:nvGraphicFramePr>
        <p:xfrm>
          <a:off x="117233" y="2401905"/>
          <a:ext cx="3705831" cy="42835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4278">
                  <a:extLst>
                    <a:ext uri="{9D8B030D-6E8A-4147-A177-3AD203B41FA5}">
                      <a16:colId xmlns:a16="http://schemas.microsoft.com/office/drawing/2014/main" val="1820204209"/>
                    </a:ext>
                  </a:extLst>
                </a:gridCol>
                <a:gridCol w="2352832">
                  <a:extLst>
                    <a:ext uri="{9D8B030D-6E8A-4147-A177-3AD203B41FA5}">
                      <a16:colId xmlns:a16="http://schemas.microsoft.com/office/drawing/2014/main" val="760720632"/>
                    </a:ext>
                  </a:extLst>
                </a:gridCol>
                <a:gridCol w="466000">
                  <a:extLst>
                    <a:ext uri="{9D8B030D-6E8A-4147-A177-3AD203B41FA5}">
                      <a16:colId xmlns:a16="http://schemas.microsoft.com/office/drawing/2014/main" val="1715288968"/>
                    </a:ext>
                  </a:extLst>
                </a:gridCol>
                <a:gridCol w="672721">
                  <a:extLst>
                    <a:ext uri="{9D8B030D-6E8A-4147-A177-3AD203B41FA5}">
                      <a16:colId xmlns:a16="http://schemas.microsoft.com/office/drawing/2014/main" val="925862888"/>
                    </a:ext>
                  </a:extLst>
                </a:gridCol>
              </a:tblGrid>
              <a:tr h="2564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17" marR="1081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800" dirty="0">
                          <a:effectLst/>
                        </a:rPr>
                        <a:t>Τίτλος – Χρηματοδότηση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17" marR="1081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800">
                          <a:effectLst/>
                        </a:rPr>
                        <a:t>Περίοδος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17" marR="10817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800" dirty="0">
                          <a:effectLst/>
                        </a:rPr>
                        <a:t>Επιστημονικά Υπεύθυνος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17" marR="10817" marT="0" marB="0" anchor="ctr"/>
                </a:tc>
                <a:extLst>
                  <a:ext uri="{0D108BD9-81ED-4DB2-BD59-A6C34878D82A}">
                    <a16:rowId xmlns:a16="http://schemas.microsoft.com/office/drawing/2014/main" val="3221619698"/>
                  </a:ext>
                </a:extLst>
              </a:tr>
              <a:tr h="33871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17" marR="10817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Υποτροφίες ΕΛ.ΙΔ.Ε.Κ. για Υποψήφιους/</a:t>
                      </a:r>
                      <a:r>
                        <a:rPr lang="el-GR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ες</a:t>
                      </a:r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Διδάκτορες</a:t>
                      </a:r>
                    </a:p>
                    <a:p>
                      <a:pPr algn="l" fontAlgn="ctr"/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Τίτλος Έργου: Υπολογιστικές μέθοδοι για την μελέτη της κυτταρικής </a:t>
                      </a:r>
                      <a:r>
                        <a:rPr lang="el-GR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αποδιαφοροποίησης</a:t>
                      </a:r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και των </a:t>
                      </a:r>
                      <a:r>
                        <a:rPr lang="el-GR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επιγενετικών</a:t>
                      </a:r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μηχανισμών της γήρανσης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2025 - Σήμερα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Επιστημονικά υπεύθυνος:</a:t>
                      </a:r>
                    </a:p>
                    <a:p>
                      <a:pPr algn="l" fontAlgn="ctr"/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Μ. Ματσούκας</a:t>
                      </a:r>
                    </a:p>
                    <a:p>
                      <a:pPr algn="l" fontAlgn="ctr"/>
                      <a:endParaRPr lang="el-G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algn="l" fontAlgn="ctr"/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Υ.Δ.: Σ.Μ. </a:t>
                      </a:r>
                      <a:r>
                        <a:rPr lang="el-GR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Γιάτρο</a:t>
                      </a:r>
                      <a:endParaRPr lang="el-G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693930482"/>
                  </a:ext>
                </a:extLst>
              </a:tr>
              <a:tr h="33871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15789" marR="15789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ΕΘΝΙΚΟ ΔΙΚΤΥΟ ΥΠΟΔΟΜΩΝ ΤΕΧΝΟΛΟΓΙΑΣ ΚΑΙ ΕΡΕΥΝΑΣ (ΕΔΥΤΕ Α.Ε.) –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NATIONAL INFRASTRUCTURES FOR RESEARCH AND TECHNOLOGY (GRNET S.A.)</a:t>
                      </a:r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. ΔΡΑΣΗ: «17η Πρόσκληση Υποβολής Προτάσεων Έργων Παραγωγής για πρόσβαση στο Εθνικό </a:t>
                      </a:r>
                      <a:r>
                        <a:rPr lang="el-GR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Υπερυπολογιστικό</a:t>
                      </a:r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Σύστημα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ARIS (National High-Performance Computing System ARIS – Advanced Research Information System)»</a:t>
                      </a:r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. Τίτλος Έργου: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Virtual Screening of Approved and Investigational drugs on the human proteome – VISAID</a:t>
                      </a:r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(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pa240502</a:t>
                      </a:r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).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220" marR="5220" marT="52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220" marR="5220" marT="52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Συντονιστής:</a:t>
                      </a:r>
                    </a:p>
                    <a:p>
                      <a:pPr algn="l" fontAlgn="ctr"/>
                      <a:endParaRPr lang="el-G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algn="l" fontAlgn="ctr"/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Μ. Ματσούκας</a:t>
                      </a:r>
                    </a:p>
                  </a:txBody>
                  <a:tcPr marL="5220" marR="5220" marT="5220" marB="0" anchor="ctr"/>
                </a:tc>
                <a:extLst>
                  <a:ext uri="{0D108BD9-81ED-4DB2-BD59-A6C34878D82A}">
                    <a16:rowId xmlns:a16="http://schemas.microsoft.com/office/drawing/2014/main" val="2005181113"/>
                  </a:ext>
                </a:extLst>
              </a:tr>
              <a:tr h="33871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17" marR="10817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ΕΘΝΙΚΟ ΔΙΚΤΥΟ ΥΠΟΔΟΜΩΝ ΤΕΧΝΟΛΟΓΙΑΣ ΚΑΙ ΕΡΕΥΝΑΣ (ΕΔΥΤΕ Α.Ε.) –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NATIONAL INFRASTRUCTURES FOR RESEARCH AND TECHNOLOGY (GRNET S.A.)</a:t>
                      </a:r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ΔΡΑΣΗ: «16η </a:t>
                      </a:r>
                      <a:r>
                        <a:rPr lang="el-GR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Πρόσκληση</a:t>
                      </a:r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el-GR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Υποβολής</a:t>
                      </a:r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el-GR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Προτάσεων</a:t>
                      </a:r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el-GR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Έργων</a:t>
                      </a:r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el-GR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Παραγωγής</a:t>
                      </a:r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για </a:t>
                      </a:r>
                      <a:r>
                        <a:rPr lang="el-GR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πρόσβαση</a:t>
                      </a:r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στο </a:t>
                      </a:r>
                      <a:r>
                        <a:rPr lang="el-GR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Εθνικο</a:t>
                      </a:r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́ </a:t>
                      </a:r>
                      <a:r>
                        <a:rPr lang="el-GR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Υπερυπολογιστικο</a:t>
                      </a:r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́ </a:t>
                      </a:r>
                      <a:r>
                        <a:rPr lang="el-GR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Σύστημα</a:t>
                      </a:r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ARIS (National High-Performance Computing System ARIS – Advanced Research Information System)»</a:t>
                      </a:r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el-GR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Τίτλος</a:t>
                      </a:r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el-GR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Έργου</a:t>
                      </a:r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: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Viral Fitness Landscape Simulation – VIFLAS</a:t>
                      </a:r>
                    </a:p>
                    <a:p>
                      <a:pPr algn="l" fontAlgn="b"/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(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pr016034</a:t>
                      </a:r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). </a:t>
                      </a:r>
                      <a:r>
                        <a:rPr lang="el-GR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Συμμετέχοντες</a:t>
                      </a:r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: </a:t>
                      </a:r>
                      <a:r>
                        <a:rPr lang="el-GR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Εθνικο</a:t>
                      </a:r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́ </a:t>
                      </a:r>
                      <a:r>
                        <a:rPr lang="el-GR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Μετσόβιο</a:t>
                      </a:r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el-GR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Πολυτεχνείο</a:t>
                      </a:r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, </a:t>
                      </a:r>
                      <a:r>
                        <a:rPr lang="el-GR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Πανεπιστήμιο</a:t>
                      </a:r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el-GR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Δυτικής</a:t>
                      </a:r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el-GR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Αττικής</a:t>
                      </a:r>
                      <a:endParaRPr lang="el-G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220" marR="5220" marT="52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2024 – Σήμερα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220" marR="5220" marT="52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Για το </a:t>
                      </a:r>
                      <a:r>
                        <a:rPr lang="el-GR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Πανεπιστήμιο</a:t>
                      </a:r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el-GR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Δυτικής</a:t>
                      </a:r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el-GR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Αττικής</a:t>
                      </a:r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: </a:t>
                      </a:r>
                    </a:p>
                    <a:p>
                      <a:pPr algn="l" fontAlgn="ctr"/>
                      <a:endParaRPr lang="el-G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algn="l" fontAlgn="ctr"/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Ε. </a:t>
                      </a:r>
                      <a:r>
                        <a:rPr lang="el-GR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Παντατοσάκη</a:t>
                      </a:r>
                      <a:endParaRPr lang="el-G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220" marR="5220" marT="5220" marB="0" anchor="ctr"/>
                </a:tc>
                <a:extLst>
                  <a:ext uri="{0D108BD9-81ED-4DB2-BD59-A6C34878D82A}">
                    <a16:rowId xmlns:a16="http://schemas.microsoft.com/office/drawing/2014/main" val="2248914552"/>
                  </a:ext>
                </a:extLst>
              </a:tr>
              <a:tr h="3316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17" marR="10817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Ελλάδα 2.0 ΕΘΝΙΚΟ ΣΧΕΔΙΟ ΑΝΑΚΑΜΨΗΣ ΚΑΙ ΑΝΘΕΚΤΙΚΟΤΗΤΑΣ</a:t>
                      </a:r>
                    </a:p>
                    <a:p>
                      <a:pPr algn="l" fontAlgn="b"/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ΔΡΑΣΗ: “Χρηματοδότηση της Βασικής Έρευνας (Οριζόντια υποστήριξη όλων των Επιστημών με τον παραγωγικό ιστό” Θ.Π.2 Επιστήμες Ζωής, Ελληνικό Ίδρυμα Έρευνας και Τεχνολογίας (ΕΛ.Ι.Δ.Ε.Κ.). Τίτλος πρότασης: “</a:t>
                      </a:r>
                      <a:r>
                        <a:rPr lang="el-GR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Επιγενετική</a:t>
                      </a:r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και οξειδωτική βλάβη του DNA” (15161). Συντονιστής: ΙΙΒΕΑΑ</a:t>
                      </a:r>
                    </a:p>
                  </a:txBody>
                  <a:tcPr marL="5220" marR="5220" marT="52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2024 - Σήμερα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220" marR="5220" marT="522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Για το Πανεπιστήμιο Δυτικής Αττικής:</a:t>
                      </a:r>
                    </a:p>
                    <a:p>
                      <a:pPr algn="l" fontAlgn="ctr"/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Ε. Αθανασιάδης</a:t>
                      </a:r>
                    </a:p>
                  </a:txBody>
                  <a:tcPr marL="5220" marR="5220" marT="5220" marB="0" anchor="ctr"/>
                </a:tc>
                <a:extLst>
                  <a:ext uri="{0D108BD9-81ED-4DB2-BD59-A6C34878D82A}">
                    <a16:rowId xmlns:a16="http://schemas.microsoft.com/office/drawing/2014/main" val="4173314021"/>
                  </a:ext>
                </a:extLst>
              </a:tr>
              <a:tr h="3810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17" marR="10817" marT="0" marB="0" anchor="ctr"/>
                </a:tc>
                <a:tc>
                  <a:txBody>
                    <a:bodyPr/>
                    <a:lstStyle/>
                    <a:p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Ελλάδα 2.0 ΕΘΝΙΚΟ ΣΧΕΔΙΟ ΑΝΑΚΑΜΨΗΣ ΚΑΙ ΑΝΘΕΚΤΙΚΟΤΗΤΑΣ</a:t>
                      </a:r>
                    </a:p>
                    <a:p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ΔΡΑΣΗ: «Εμβληματικές δράσεις σε διαθεματικές επιστημονικές περιοχές με ειδικό ενδιαφέρον για την σύνδεση με τον παραγωγικό ιστό»</a:t>
                      </a:r>
                    </a:p>
                    <a:p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ΠΡΟΤΑΣΗ: "Σύστημα Υποστήριξης Κλινικών Αποφάσεων για τη Νόσο των Ανευρυσμάτων Κοιλιακής Αορτής Βασισμένο σε Μοντέλα Τεχνητής Νοημοσύνης" (TAEDR-0535983). Με τη συνεργασία ερευνητικών ομάδων των: </a:t>
                      </a:r>
                      <a:r>
                        <a:rPr lang="el-GR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Τμ</a:t>
                      </a:r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. Μηχανικών Πληροφορικής &amp; Υπολογιστών ΠΑΔΑ, ΕΜΠ, Παν. Δ. Μακεδονίας, </a:t>
                      </a:r>
                      <a:r>
                        <a:rPr lang="el-GR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Πολυτεχν</a:t>
                      </a:r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. Κρήτης, ΕΛΜΕΠΑ, ΙΙΒΕΑΑ και Παν. Πελοποννήσου.</a:t>
                      </a:r>
                    </a:p>
                  </a:txBody>
                  <a:tcPr marL="5220" marR="5220" marT="52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2023 - Σήμερα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220" marR="5220" marT="52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Για το Πανεπιστήμιο Δυτικής Αττικής:</a:t>
                      </a:r>
                    </a:p>
                    <a:p>
                      <a:pPr algn="l" fontAlgn="ctr"/>
                      <a:b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</a:br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Ι. Καλατζής</a:t>
                      </a:r>
                    </a:p>
                  </a:txBody>
                  <a:tcPr marL="5220" marR="5220" marT="5220" marB="0" anchor="ctr"/>
                </a:tc>
                <a:extLst>
                  <a:ext uri="{0D108BD9-81ED-4DB2-BD59-A6C34878D82A}">
                    <a16:rowId xmlns:a16="http://schemas.microsoft.com/office/drawing/2014/main" val="1170066150"/>
                  </a:ext>
                </a:extLst>
              </a:tr>
              <a:tr h="47505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17" marR="10817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Ερευνητική Συνεργασία με την κοινοπραξία </a:t>
                      </a:r>
                      <a:r>
                        <a:rPr lang="en-GB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Open Targets </a:t>
                      </a:r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σε 3 επιστημονικά προγράμματα αιχμής με προϋπολογισμό άνω του 1 εκατομμυρίου λιρών Αγγλίας.</a:t>
                      </a:r>
                    </a:p>
                    <a:p>
                      <a:pPr algn="l" fontAlgn="ctr"/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Η Κοινοπραξία του </a:t>
                      </a:r>
                      <a:r>
                        <a:rPr lang="en-GB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Open Targets </a:t>
                      </a:r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αποτελείται από το </a:t>
                      </a:r>
                      <a:r>
                        <a:rPr lang="en-GB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EMBL – EBI, </a:t>
                      </a:r>
                      <a:r>
                        <a:rPr lang="en-GB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Wellcome</a:t>
                      </a:r>
                      <a:r>
                        <a:rPr lang="en-GB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Sanger Institute, </a:t>
                      </a:r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και τις φαρμακευτικές εταιρείες </a:t>
                      </a:r>
                      <a:r>
                        <a:rPr lang="en-GB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Brystol</a:t>
                      </a:r>
                      <a:r>
                        <a:rPr lang="en-GB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Myers Squibb (BMS), </a:t>
                      </a:r>
                      <a:r>
                        <a:rPr lang="en-GB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Genenteck</a:t>
                      </a:r>
                      <a:r>
                        <a:rPr lang="en-GB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, GSK, Pfizer </a:t>
                      </a:r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και </a:t>
                      </a:r>
                      <a:r>
                        <a:rPr lang="en-GB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Sanofi</a:t>
                      </a:r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.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2022 - Σήμερα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Για το Πανεπιστήμιο Δυτικής Αττικής:</a:t>
                      </a:r>
                    </a:p>
                    <a:p>
                      <a:pPr algn="l" fontAlgn="ctr"/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Ε. Αθανασιάδης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912290185"/>
                  </a:ext>
                </a:extLst>
              </a:tr>
              <a:tr h="4090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89" marR="15789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“Υποστήριξη ερευνητών με έμφαση στους νέους ερευνητές-κύκλος Β’” – ΕΔΒΜ 103 </a:t>
                      </a:r>
                      <a:br>
                        <a:rPr lang="el-GR" sz="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l-GR" sz="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“Μελέτη σύστασης αλάτων στον ανθρώπινο οργανισμό με τεχνικές διπλής ενέργειας </a:t>
                      </a:r>
                      <a:r>
                        <a:rPr lang="el-GR" sz="6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ακτίνων</a:t>
                      </a:r>
                      <a:r>
                        <a:rPr lang="el-GR" sz="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-Χ”. Κωδικός ΟΠΣ (MIS): 5050326</a:t>
                      </a:r>
                      <a:endParaRPr lang="el-G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220" marR="5220" marT="52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2020–2022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220" marR="5220" marT="52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Γ. Φούντος</a:t>
                      </a:r>
                      <a:endParaRPr lang="el-G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220" marR="5220" marT="522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2" name="Πίνακας 11">
            <a:extLst>
              <a:ext uri="{FF2B5EF4-FFF2-40B4-BE49-F238E27FC236}">
                <a16:creationId xmlns:a16="http://schemas.microsoft.com/office/drawing/2014/main" id="{4F286C8D-96BC-4673-44B4-3738630FAC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9551147"/>
              </p:ext>
            </p:extLst>
          </p:nvPr>
        </p:nvGraphicFramePr>
        <p:xfrm>
          <a:off x="4135528" y="1589336"/>
          <a:ext cx="3705831" cy="50850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4278">
                  <a:extLst>
                    <a:ext uri="{9D8B030D-6E8A-4147-A177-3AD203B41FA5}">
                      <a16:colId xmlns:a16="http://schemas.microsoft.com/office/drawing/2014/main" val="1820204209"/>
                    </a:ext>
                  </a:extLst>
                </a:gridCol>
                <a:gridCol w="2352832">
                  <a:extLst>
                    <a:ext uri="{9D8B030D-6E8A-4147-A177-3AD203B41FA5}">
                      <a16:colId xmlns:a16="http://schemas.microsoft.com/office/drawing/2014/main" val="760720632"/>
                    </a:ext>
                  </a:extLst>
                </a:gridCol>
                <a:gridCol w="480119">
                  <a:extLst>
                    <a:ext uri="{9D8B030D-6E8A-4147-A177-3AD203B41FA5}">
                      <a16:colId xmlns:a16="http://schemas.microsoft.com/office/drawing/2014/main" val="1715288968"/>
                    </a:ext>
                  </a:extLst>
                </a:gridCol>
                <a:gridCol w="658602">
                  <a:extLst>
                    <a:ext uri="{9D8B030D-6E8A-4147-A177-3AD203B41FA5}">
                      <a16:colId xmlns:a16="http://schemas.microsoft.com/office/drawing/2014/main" val="92586288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17" marR="1081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800" dirty="0">
                          <a:effectLst/>
                        </a:rPr>
                        <a:t>Τίτλος – Χρηματοδότηση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17" marR="1081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800">
                          <a:effectLst/>
                        </a:rPr>
                        <a:t>Περίοδος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17" marR="10817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800" dirty="0">
                          <a:effectLst/>
                        </a:rPr>
                        <a:t>Επιστημονικά Υπεύθυνος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17" marR="10817" marT="0" marB="0" anchor="ctr"/>
                </a:tc>
                <a:extLst>
                  <a:ext uri="{0D108BD9-81ED-4DB2-BD59-A6C34878D82A}">
                    <a16:rowId xmlns:a16="http://schemas.microsoft.com/office/drawing/2014/main" val="3221619698"/>
                  </a:ext>
                </a:extLst>
              </a:tr>
              <a:tr h="33871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17" marR="10817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“Υποστήριξη ερευνητών με έμφαση στους νέους ερευνητές-κύκλος Β'” – ΕΔΒΜ 103</a:t>
                      </a:r>
                      <a:br>
                        <a:rPr lang="el-GR" sz="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l-GR" sz="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“Ευφυείς Τεχνικές Ελέγχου της Άνεσης και Πρόβλεψης της Πληρότητας σε Κτήρια – Επιπτώσεις στην Ενεργειακή Αποδοτικότητα – MIS 5050544“. Κωδικός έργου: 80788</a:t>
                      </a:r>
                      <a:endParaRPr lang="el-G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220" marR="5220" marT="52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2020–2022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220" marR="5220" marT="52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600" b="0" u="none" strike="noStrike">
                          <a:solidFill>
                            <a:srgbClr val="000000"/>
                          </a:solidFill>
                          <a:effectLst/>
                        </a:rPr>
                        <a:t>Α. Ντούνης</a:t>
                      </a:r>
                      <a:endParaRPr lang="el-GR" sz="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220" marR="5220" marT="5220" marB="0" anchor="ctr"/>
                </a:tc>
                <a:extLst>
                  <a:ext uri="{0D108BD9-81ED-4DB2-BD59-A6C34878D82A}">
                    <a16:rowId xmlns:a16="http://schemas.microsoft.com/office/drawing/2014/main" val="2119635481"/>
                  </a:ext>
                </a:extLst>
              </a:tr>
              <a:tr h="33871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17" marR="10817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“Υποστήριξη ερευνητών με έμφαση στους νέους ερευνητές-κύκλος Β'” (ΕΣΠΑ 2014-2020)</a:t>
                      </a:r>
                      <a:br>
                        <a:rPr lang="el-GR" sz="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l-GR" sz="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“</a:t>
                      </a:r>
                      <a:r>
                        <a:rPr lang="en-US" sz="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Deep learning algorithms for molecular imaging applications”</a:t>
                      </a:r>
                      <a:r>
                        <a:rPr lang="el-GR" sz="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. Αριθμός πρότασης ΕΔΒΜ103 (1426)</a:t>
                      </a:r>
                      <a:endParaRPr lang="el-G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220" marR="5220" marT="52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2020–2022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220" marR="5220" marT="52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600" b="0" u="none" strike="noStrike">
                          <a:solidFill>
                            <a:srgbClr val="000000"/>
                          </a:solidFill>
                          <a:effectLst/>
                        </a:rPr>
                        <a:t>Δ. Γκλώτσος</a:t>
                      </a:r>
                      <a:endParaRPr lang="el-GR" sz="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220" marR="5220" marT="5220" marB="0" anchor="ctr"/>
                </a:tc>
                <a:extLst>
                  <a:ext uri="{0D108BD9-81ED-4DB2-BD59-A6C34878D82A}">
                    <a16:rowId xmlns:a16="http://schemas.microsoft.com/office/drawing/2014/main" val="2248914552"/>
                  </a:ext>
                </a:extLst>
              </a:tr>
              <a:tr h="2456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17" marR="10817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ΕΡΕΥΝΗΤΙΚΑ ΕΡΓΑ ΕΛ.ΙΔ.Ε.Κ. “για μέλη ΔΕΠ και </a:t>
                      </a:r>
                      <a:r>
                        <a:rPr lang="en-US" sz="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E</a:t>
                      </a:r>
                      <a:r>
                        <a:rPr lang="el-GR" sz="6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ρευνητές</a:t>
                      </a:r>
                      <a:r>
                        <a:rPr lang="el-GR" sz="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/</a:t>
                      </a:r>
                      <a:r>
                        <a:rPr lang="el-GR" sz="6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τριες</a:t>
                      </a:r>
                      <a:r>
                        <a:rPr lang="el-GR" sz="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και την προμήθεια ερευνητικού εξοπλισμού μεγάλης αξίας”</a:t>
                      </a:r>
                      <a:br>
                        <a:rPr lang="el-GR" sz="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l-GR" sz="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“</a:t>
                      </a:r>
                      <a:r>
                        <a:rPr lang="en-US" sz="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Implementation of an Integrated System for the Support and Rehabilitation of Motor Functions Through a Hybrid Brain-Computer Interface”</a:t>
                      </a:r>
                      <a:r>
                        <a:rPr lang="el-GR" sz="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. Αριθμός πρότασης 1540</a:t>
                      </a:r>
                      <a:endParaRPr lang="el-G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220" marR="5220" marT="52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2020–2022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220" marR="5220" marT="52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600" b="0" u="none" strike="noStrike">
                          <a:solidFill>
                            <a:srgbClr val="000000"/>
                          </a:solidFill>
                          <a:effectLst/>
                        </a:rPr>
                        <a:t>Π. Ασβεστάς</a:t>
                      </a:r>
                      <a:endParaRPr lang="el-GR" sz="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220" marR="5220" marT="5220" marB="0" anchor="ctr"/>
                </a:tc>
                <a:extLst>
                  <a:ext uri="{0D108BD9-81ED-4DB2-BD59-A6C34878D82A}">
                    <a16:rowId xmlns:a16="http://schemas.microsoft.com/office/drawing/2014/main" val="4173314021"/>
                  </a:ext>
                </a:extLst>
              </a:tr>
              <a:tr h="2571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17" marR="10817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ΕΡΕΥΝΗΤΙΚΑ ΠΡΟΓΡΑΜΜΑΤΑ ΙΚΥ “Ενίσχυση </a:t>
                      </a:r>
                      <a:r>
                        <a:rPr lang="el-GR" sz="6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Μεταδιδακτόρων</a:t>
                      </a:r>
                      <a:r>
                        <a:rPr lang="el-GR" sz="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Ερευνητών / Ερευνητριών”</a:t>
                      </a:r>
                      <a:br>
                        <a:rPr lang="el-GR" sz="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l-GR" sz="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1. “Πειραματική ανάπτυξη και αξιολόγηση φορητών ανιχνευτών γ-φασματοσκοπίας” Κωδικός ΙΚΥ 12664</a:t>
                      </a:r>
                      <a:endParaRPr lang="el-G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220" marR="5220" marT="52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2017–2019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220" marR="5220" marT="52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600" b="0" u="none" strike="noStrike">
                          <a:solidFill>
                            <a:srgbClr val="000000"/>
                          </a:solidFill>
                          <a:effectLst/>
                        </a:rPr>
                        <a:t>Ι. </a:t>
                      </a:r>
                      <a:r>
                        <a:rPr lang="el-GR" sz="600" b="0" u="none" strike="noStrike" err="1">
                          <a:solidFill>
                            <a:srgbClr val="000000"/>
                          </a:solidFill>
                          <a:effectLst/>
                        </a:rPr>
                        <a:t>Κανδαράκης</a:t>
                      </a:r>
                      <a:endParaRPr lang="el-GR" sz="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220" marR="5220" marT="5220" marB="0" anchor="ctr"/>
                </a:tc>
                <a:extLst>
                  <a:ext uri="{0D108BD9-81ED-4DB2-BD59-A6C34878D82A}">
                    <a16:rowId xmlns:a16="http://schemas.microsoft.com/office/drawing/2014/main" val="1170066150"/>
                  </a:ext>
                </a:extLst>
              </a:tr>
              <a:tr h="3810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17" marR="10817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600" b="0" u="none" strike="noStrike">
                          <a:solidFill>
                            <a:srgbClr val="000000"/>
                          </a:solidFill>
                          <a:effectLst/>
                        </a:rPr>
                        <a:t>ΕΡΕΥΝΗΤΙΚΑ ΠΡΟΓΡΑΜΜΑΤΑ ΙΚΥ “Ενίσχυση </a:t>
                      </a:r>
                      <a:r>
                        <a:rPr lang="el-GR" sz="600" b="0" u="none" strike="noStrike" err="1">
                          <a:solidFill>
                            <a:srgbClr val="000000"/>
                          </a:solidFill>
                          <a:effectLst/>
                        </a:rPr>
                        <a:t>Μεταδιδακτόρων</a:t>
                      </a:r>
                      <a:r>
                        <a:rPr lang="el-GR" sz="600" b="0" u="none" strike="noStrike">
                          <a:solidFill>
                            <a:srgbClr val="000000"/>
                          </a:solidFill>
                          <a:effectLst/>
                        </a:rPr>
                        <a:t> Ερευνητών / Ερευνητριών”</a:t>
                      </a:r>
                      <a:br>
                        <a:rPr lang="el-GR" sz="600" b="0" u="none" strike="noStrike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l-GR" sz="600" b="0" u="none" strike="noStrike">
                          <a:solidFill>
                            <a:srgbClr val="000000"/>
                          </a:solidFill>
                          <a:effectLst/>
                        </a:rPr>
                        <a:t>2. “Ανάπτυξη συσκευής </a:t>
                      </a:r>
                      <a:r>
                        <a:rPr lang="el-GR" sz="600" b="0" u="none" strike="noStrike" err="1">
                          <a:solidFill>
                            <a:srgbClr val="000000"/>
                          </a:solidFill>
                          <a:effectLst/>
                        </a:rPr>
                        <a:t>Theragnostics</a:t>
                      </a:r>
                      <a:r>
                        <a:rPr lang="el-GR" sz="600" b="0" u="none" strike="noStrike">
                          <a:solidFill>
                            <a:srgbClr val="000000"/>
                          </a:solidFill>
                          <a:effectLst/>
                        </a:rPr>
                        <a:t> για </a:t>
                      </a:r>
                      <a:r>
                        <a:rPr lang="el-GR" sz="600" b="0" u="none" strike="noStrike" err="1">
                          <a:solidFill>
                            <a:srgbClr val="000000"/>
                          </a:solidFill>
                          <a:effectLst/>
                        </a:rPr>
                        <a:t>in</a:t>
                      </a:r>
                      <a:r>
                        <a:rPr lang="el-GR" sz="600" b="0" u="none" strike="noStrike">
                          <a:solidFill>
                            <a:srgbClr val="000000"/>
                          </a:solidFill>
                          <a:effectLst/>
                        </a:rPr>
                        <a:t>-</a:t>
                      </a:r>
                      <a:r>
                        <a:rPr lang="el-GR" sz="600" b="0" u="none" strike="noStrike" err="1">
                          <a:solidFill>
                            <a:srgbClr val="000000"/>
                          </a:solidFill>
                          <a:effectLst/>
                        </a:rPr>
                        <a:t>vivo</a:t>
                      </a:r>
                      <a:r>
                        <a:rPr lang="el-GR" sz="600" b="0" u="none" strike="noStrike">
                          <a:solidFill>
                            <a:srgbClr val="000000"/>
                          </a:solidFill>
                          <a:effectLst/>
                        </a:rPr>
                        <a:t> παρακολούθηση της αποδέσμευσης φαρμάκου κατά την υπερθερμία με χρήση μαγνητικών </a:t>
                      </a:r>
                      <a:r>
                        <a:rPr lang="el-GR" sz="600" b="0" u="none" strike="noStrike" err="1">
                          <a:solidFill>
                            <a:srgbClr val="000000"/>
                          </a:solidFill>
                          <a:effectLst/>
                        </a:rPr>
                        <a:t>νανοσωματιδίων</a:t>
                      </a:r>
                      <a:r>
                        <a:rPr lang="el-GR" sz="600" b="0" u="none" strike="noStrike">
                          <a:solidFill>
                            <a:srgbClr val="000000"/>
                          </a:solidFill>
                          <a:effectLst/>
                        </a:rPr>
                        <a:t>”</a:t>
                      </a:r>
                      <a:r>
                        <a:rPr lang="en-US" sz="600" b="0" u="none" strike="noStrike">
                          <a:solidFill>
                            <a:srgbClr val="000000"/>
                          </a:solidFill>
                          <a:effectLst/>
                        </a:rPr>
                        <a:t>. </a:t>
                      </a:r>
                      <a:r>
                        <a:rPr lang="el-GR" sz="600" b="0" u="none" strike="noStrike">
                          <a:solidFill>
                            <a:srgbClr val="000000"/>
                          </a:solidFill>
                          <a:effectLst/>
                        </a:rPr>
                        <a:t>Κωδικός ΙΚΥ 14480</a:t>
                      </a:r>
                      <a:endParaRPr lang="el-GR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20" marR="5220" marT="52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2017–2019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20" marR="5220" marT="52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Γ. Λούντος</a:t>
                      </a:r>
                      <a:endParaRPr lang="el-G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20" marR="5220" marT="5220" marB="0" anchor="ctr"/>
                </a:tc>
                <a:extLst>
                  <a:ext uri="{0D108BD9-81ED-4DB2-BD59-A6C34878D82A}">
                    <a16:rowId xmlns:a16="http://schemas.microsoft.com/office/drawing/2014/main" val="1912290185"/>
                  </a:ext>
                </a:extLst>
              </a:tr>
              <a:tr h="3382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US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17" marR="10817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ΕΡΕΥΝΗΤΙΚΑ ΠΡΟΓΡΑΜΜΑΤΑ ΑΡΙΣΤΕΙΑΣ ΙΚΥ/SIEMENS</a:t>
                      </a:r>
                      <a:br>
                        <a:rPr lang="el-GR" sz="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l-GR" sz="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“Ανάπτυξη και βελτιστοποίηση πρωτοκόλλων in </a:t>
                      </a:r>
                      <a:r>
                        <a:rPr lang="el-GR" sz="6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vivo</a:t>
                      </a:r>
                      <a:r>
                        <a:rPr lang="el-GR" sz="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μελέτης </a:t>
                      </a:r>
                      <a:r>
                        <a:rPr lang="el-GR" sz="6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νανοσωματιδίων</a:t>
                      </a:r>
                      <a:r>
                        <a:rPr lang="el-GR" sz="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με συνδυασμό μοριακής και ανατομικής </a:t>
                      </a:r>
                      <a:r>
                        <a:rPr lang="el-GR" sz="6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πολυλειτουργικής</a:t>
                      </a:r>
                      <a:r>
                        <a:rPr lang="el-GR" sz="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απεικόνισης PET/SPECT/CT”</a:t>
                      </a:r>
                      <a:r>
                        <a:rPr lang="en-US" sz="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. </a:t>
                      </a:r>
                      <a:r>
                        <a:rPr lang="el-GR" sz="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Κωδικός ΙΚΥ 3256</a:t>
                      </a:r>
                      <a:endParaRPr lang="el-G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20" marR="5220" marT="52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2016–2017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20" marR="5220" marT="52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Γ. Λούντος</a:t>
                      </a:r>
                      <a:endParaRPr lang="el-G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20" marR="5220" marT="522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21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600" dirty="0">
                          <a:effectLst/>
                          <a:latin typeface="Calibri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en-US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17" marR="10817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ΕΣΩΤΕΡΙΚΑ ΠΡΟΓΡΑΜΜΑΤΑ ΕΝΙΣΧΥΣΗΣ ΕΡΕΥΝΗΤΩΝ ΤΟΥ ΤΕΙ ΑΘΗΝΑΣ</a:t>
                      </a:r>
                      <a:b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Εφαρμογή τεχνικών Monte </a:t>
                      </a:r>
                      <a:r>
                        <a:rPr lang="el-GR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Carlo</a:t>
                      </a:r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για τη διερεύνηση εφαρμογής </a:t>
                      </a:r>
                      <a:r>
                        <a:rPr lang="el-GR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νανοϋλικών</a:t>
                      </a:r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με υψηλή πυκνότητα κόκκων σε συστήματα ιατρικής απεικόνισης</a:t>
                      </a:r>
                      <a:endParaRPr lang="el-GR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20" marR="5220" marT="52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2015</a:t>
                      </a:r>
                    </a:p>
                  </a:txBody>
                  <a:tcPr marL="5220" marR="5220" marT="52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Π. </a:t>
                      </a:r>
                      <a:r>
                        <a:rPr lang="el-GR" sz="700" b="0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Λιαπαρίνος</a:t>
                      </a:r>
                      <a:endParaRPr lang="el-GR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20" marR="5220" marT="522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505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600" dirty="0">
                          <a:effectLst/>
                          <a:latin typeface="Calibri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US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17" marR="10817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ΕΣΩΤΕΡΙΚΑ ΠΡΟΓΡΑΜΜΑΤΑ ΕΝΙΣΧΥΣΗΣ ΕΡΕΥΝΗΤΩΝ ΤΟΥ ΤΕΙ ΑΘΗΝΑΣ</a:t>
                      </a:r>
                      <a:b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Υπολογιστικά μοντέλα για την προσομοίωση εικόνων μικροσκοπίας</a:t>
                      </a:r>
                    </a:p>
                  </a:txBody>
                  <a:tcPr marL="5220" marR="5220" marT="52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2015</a:t>
                      </a:r>
                    </a:p>
                  </a:txBody>
                  <a:tcPr marL="5220" marR="5220" marT="52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Δ. Γκλώτσος</a:t>
                      </a:r>
                    </a:p>
                  </a:txBody>
                  <a:tcPr marL="5220" marR="5220" marT="522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505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  <a:latin typeface="Calibri" pitchFamily="34" charset="0"/>
                        </a:rPr>
                        <a:t>1</a:t>
                      </a:r>
                      <a:r>
                        <a:rPr lang="el-GR" sz="600" dirty="0">
                          <a:effectLst/>
                          <a:latin typeface="Calibri" pitchFamily="34" charset="0"/>
                        </a:rPr>
                        <a:t>6</a:t>
                      </a:r>
                      <a:endParaRPr lang="en-US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17" marR="10817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ΕΣΩΤΕΡΙΚΑ ΠΡΟΓΡΑΜΜΑΤΑ ΕΝΙΣΧΥΣΗΣ ΕΡΕΥΝΗΤΩΝ ΤΟΥ ΤΕΙ ΑΘΗΝΑΣ</a:t>
                      </a:r>
                      <a:br>
                        <a:rPr lang="el-G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l-G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Μελέτη Οργάνωσης &amp; Διασφάλισης Ποιότητας Εργαστήριου Ακοομετρίας</a:t>
                      </a:r>
                    </a:p>
                  </a:txBody>
                  <a:tcPr marL="5220" marR="5220" marT="52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2015</a:t>
                      </a:r>
                    </a:p>
                  </a:txBody>
                  <a:tcPr marL="5220" marR="5220" marT="52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Ι. Βαλαής</a:t>
                      </a:r>
                    </a:p>
                  </a:txBody>
                  <a:tcPr marL="5220" marR="5220" marT="522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51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  <a:latin typeface="Calibri" pitchFamily="34" charset="0"/>
                        </a:rPr>
                        <a:t>1</a:t>
                      </a:r>
                      <a:r>
                        <a:rPr lang="el-GR" sz="600" dirty="0">
                          <a:effectLst/>
                          <a:latin typeface="Calibri" pitchFamily="34" charset="0"/>
                        </a:rPr>
                        <a:t>7</a:t>
                      </a:r>
                      <a:endParaRPr lang="en-US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17" marR="10817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COST</a:t>
                      </a:r>
                      <a:b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Multifunctional Nanoparticles for Magnetic Hyperthermia and Indirect Radiation Therapy (RADIOMAG)</a:t>
                      </a:r>
                      <a:b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Fast advanced Scintillator Timing (FAST)</a:t>
                      </a:r>
                    </a:p>
                  </a:txBody>
                  <a:tcPr marL="5220" marR="5220" marT="52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2014</a:t>
                      </a:r>
                      <a:r>
                        <a:rPr lang="en-US" sz="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–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2018</a:t>
                      </a:r>
                    </a:p>
                  </a:txBody>
                  <a:tcPr marL="5220" marR="5220" marT="52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Γ. Λούντος</a:t>
                      </a:r>
                    </a:p>
                  </a:txBody>
                  <a:tcPr marL="5220" marR="5220" marT="5220" marB="0" anchor="ctr"/>
                </a:tc>
                <a:extLst>
                  <a:ext uri="{0D108BD9-81ED-4DB2-BD59-A6C34878D82A}">
                    <a16:rowId xmlns:a16="http://schemas.microsoft.com/office/drawing/2014/main" val="1413114029"/>
                  </a:ext>
                </a:extLst>
              </a:tr>
              <a:tr h="4351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l-GR" sz="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17" marR="10817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FP7-HEALTH.2013.2.2.1-2:</a:t>
                      </a:r>
                      <a:b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 </a:t>
                      </a:r>
                      <a:r>
                        <a:rPr lang="en-US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optimised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trimodality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(PET/MR/EEG) imaging tool for schizophrenia: TRIMAGE</a:t>
                      </a:r>
                      <a:b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Συντονιστής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: University of Pisa, (IT)</a:t>
                      </a:r>
                    </a:p>
                  </a:txBody>
                  <a:tcPr marL="5220" marR="5220" marT="52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2013</a:t>
                      </a:r>
                      <a:r>
                        <a:rPr lang="en-US" sz="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–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2017</a:t>
                      </a:r>
                    </a:p>
                  </a:txBody>
                  <a:tcPr marL="5220" marR="5220" marT="52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Γ. Λούντος</a:t>
                      </a:r>
                    </a:p>
                  </a:txBody>
                  <a:tcPr marL="5220" marR="5220" marT="5220" marB="0" anchor="ctr"/>
                </a:tc>
                <a:extLst>
                  <a:ext uri="{0D108BD9-81ED-4DB2-BD59-A6C34878D82A}">
                    <a16:rowId xmlns:a16="http://schemas.microsoft.com/office/drawing/2014/main" val="1396990319"/>
                  </a:ext>
                </a:extLst>
              </a:tr>
            </a:tbl>
          </a:graphicData>
        </a:graphic>
      </p:graphicFrame>
      <p:graphicFrame>
        <p:nvGraphicFramePr>
          <p:cNvPr id="13" name="Πίνακας 11">
            <a:extLst>
              <a:ext uri="{FF2B5EF4-FFF2-40B4-BE49-F238E27FC236}">
                <a16:creationId xmlns:a16="http://schemas.microsoft.com/office/drawing/2014/main" id="{F84BC075-B01D-0399-25D3-D570BF433A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1866226"/>
              </p:ext>
            </p:extLst>
          </p:nvPr>
        </p:nvGraphicFramePr>
        <p:xfrm>
          <a:off x="8129284" y="94391"/>
          <a:ext cx="3705831" cy="65873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4278">
                  <a:extLst>
                    <a:ext uri="{9D8B030D-6E8A-4147-A177-3AD203B41FA5}">
                      <a16:colId xmlns:a16="http://schemas.microsoft.com/office/drawing/2014/main" val="1820204209"/>
                    </a:ext>
                  </a:extLst>
                </a:gridCol>
                <a:gridCol w="2352832">
                  <a:extLst>
                    <a:ext uri="{9D8B030D-6E8A-4147-A177-3AD203B41FA5}">
                      <a16:colId xmlns:a16="http://schemas.microsoft.com/office/drawing/2014/main" val="760720632"/>
                    </a:ext>
                  </a:extLst>
                </a:gridCol>
                <a:gridCol w="476867">
                  <a:extLst>
                    <a:ext uri="{9D8B030D-6E8A-4147-A177-3AD203B41FA5}">
                      <a16:colId xmlns:a16="http://schemas.microsoft.com/office/drawing/2014/main" val="1715288968"/>
                    </a:ext>
                  </a:extLst>
                </a:gridCol>
                <a:gridCol w="661854">
                  <a:extLst>
                    <a:ext uri="{9D8B030D-6E8A-4147-A177-3AD203B41FA5}">
                      <a16:colId xmlns:a16="http://schemas.microsoft.com/office/drawing/2014/main" val="925862888"/>
                    </a:ext>
                  </a:extLst>
                </a:gridCol>
              </a:tblGrid>
              <a:tr h="27437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17" marR="1081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800" dirty="0">
                          <a:effectLst/>
                        </a:rPr>
                        <a:t>Τίτλος – Χρηματοδότηση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17" marR="1081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800">
                          <a:effectLst/>
                        </a:rPr>
                        <a:t>Περίοδος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17" marR="10817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800">
                          <a:effectLst/>
                        </a:rPr>
                        <a:t>Επιστημονικά Υπεύθυνος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17" marR="10817" marT="0" marB="0" anchor="ctr"/>
                </a:tc>
                <a:extLst>
                  <a:ext uri="{0D108BD9-81ED-4DB2-BD59-A6C34878D82A}">
                    <a16:rowId xmlns:a16="http://schemas.microsoft.com/office/drawing/2014/main" val="3221619698"/>
                  </a:ext>
                </a:extLst>
              </a:tr>
              <a:tr h="5582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l-GR" sz="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17" marR="10817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Πρόγραμμα Βασικής και Μεταδιδακτορικής Έρευνας «Κ. </a:t>
                      </a:r>
                      <a:r>
                        <a:rPr lang="el-GR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Καραθεοδωρή</a:t>
                      </a:r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2013»</a:t>
                      </a:r>
                      <a:b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Ανάπτυξη μεθοδολογίας για τη διάγνωση του καρκίνου του μαστού συνδυάζοντας τις τεχνικές Διπλής Ενέργειας </a:t>
                      </a:r>
                      <a:r>
                        <a:rPr lang="el-GR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ακτίνων</a:t>
                      </a:r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-Χ και Ψηφιακής </a:t>
                      </a:r>
                      <a:r>
                        <a:rPr lang="el-GR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Τομοσύνθεσης</a:t>
                      </a:r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 Επιστημονικός Υπεύθυνος: Γεώργιος </a:t>
                      </a:r>
                      <a:r>
                        <a:rPr lang="el-GR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Νικηφορίδης</a:t>
                      </a:r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Καθηγητής Ιατρικής Φυσικής – Ιατρικής Πληροφορικής, Πανεπιστήμιο Πατρών.</a:t>
                      </a:r>
                    </a:p>
                  </a:txBody>
                  <a:tcPr marL="5220" marR="5220" marT="52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2013</a:t>
                      </a:r>
                    </a:p>
                  </a:txBody>
                  <a:tcPr marL="5220" marR="5220" marT="52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Γ. Λούντος</a:t>
                      </a:r>
                    </a:p>
                  </a:txBody>
                  <a:tcPr marL="5220" marR="5220" marT="5220" marB="0" anchor="ctr"/>
                </a:tc>
                <a:extLst>
                  <a:ext uri="{0D108BD9-81ED-4DB2-BD59-A6C34878D82A}">
                    <a16:rowId xmlns:a16="http://schemas.microsoft.com/office/drawing/2014/main" val="2810483930"/>
                  </a:ext>
                </a:extLst>
              </a:tr>
              <a:tr h="5582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17" marR="10817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Διμερής Ε&amp;Τ Συνεργασία Ελλάδας-Ισραήλ 2013-2015 (ΕΣΠΑ 2007-2013)</a:t>
                      </a:r>
                      <a:br>
                        <a:rPr lang="el-G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l-G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Επιχειρησιακό Πρόγραμμα «ΑΝΤΑΓΩΝΙΣΤΙΚΟΤΗΤΑ &amp; ΕΠΙΧΕΙΡΗΜΑΤΙΚΟΤΗΤΑ ΚΑΙ ΠΕΡΙΦΕΡΕΙΩΝ ΣΕ ΜΕΤΑΒΑΣΗ»</a:t>
                      </a:r>
                      <a:br>
                        <a:rPr lang="el-G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l-G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“Ένα Σύστημα Υποστήριξης Αποφάσεων για την Έγκαιρη Διάγνωση του Κακοήθους Μελανώματος [MARK1]”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 </a:t>
                      </a:r>
                      <a:r>
                        <a:rPr lang="el-G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Κωδικός ΓΓΕΤ ISR3233.</a:t>
                      </a:r>
                    </a:p>
                  </a:txBody>
                  <a:tcPr marL="5220" marR="5220" marT="52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2014</a:t>
                      </a:r>
                      <a:r>
                        <a:rPr lang="en-US" sz="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–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2015</a:t>
                      </a:r>
                    </a:p>
                  </a:txBody>
                  <a:tcPr marL="5220" marR="5220" marT="52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Δ. Κάβουρας</a:t>
                      </a:r>
                    </a:p>
                  </a:txBody>
                  <a:tcPr marL="5220" marR="5220" marT="5220" marB="0" anchor="ctr"/>
                </a:tc>
                <a:extLst>
                  <a:ext uri="{0D108BD9-81ED-4DB2-BD59-A6C34878D82A}">
                    <a16:rowId xmlns:a16="http://schemas.microsoft.com/office/drawing/2014/main" val="2883169448"/>
                  </a:ext>
                </a:extLst>
              </a:tr>
              <a:tr h="5582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</a:t>
                      </a:r>
                      <a:endParaRPr lang="en-US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17" marR="10817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Διμερής Ε&amp;Τ Συνεργασία Ελλάδας-Κίνας 2012-2014 (ΕΣΠΑ 2007-2013)</a:t>
                      </a:r>
                      <a:b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Επιχειρησιακό Πρόγραμμα «ΑΝΤΑΓΩΝΙΣΤΙΚΟΤΗΤΑ &amp; ΕΠΙΧΕΙΡΗΜΑΤΙΚΟΤΗΤΑ ΚΑΙ ΠΕΡΙΦΕΡΕΙΩΝ ΣΕ ΜΕΤΑΒΑΣΗ»</a:t>
                      </a:r>
                      <a:b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“</a:t>
                      </a:r>
                      <a:r>
                        <a:rPr lang="el-GR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Πολυκαναλικό</a:t>
                      </a:r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l-GR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Μικροκυματικό</a:t>
                      </a:r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l-GR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Ραδιόμετρο</a:t>
                      </a:r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για Μετρήσεις Θερμοκρασίας του Εσωτερικού του Ανθρώπινου Σώματος MMR-IBTM”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Κωδικός ΓΓΕΤ 12CHN181</a:t>
                      </a:r>
                    </a:p>
                  </a:txBody>
                  <a:tcPr marL="5220" marR="5220" marT="52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2013</a:t>
                      </a:r>
                      <a:r>
                        <a:rPr lang="en-US" sz="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–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2015</a:t>
                      </a:r>
                    </a:p>
                  </a:txBody>
                  <a:tcPr marL="5220" marR="5220" marT="52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Δ. Κάβουρας</a:t>
                      </a:r>
                    </a:p>
                  </a:txBody>
                  <a:tcPr marL="5220" marR="5220" marT="5220" marB="0" anchor="ctr"/>
                </a:tc>
                <a:extLst>
                  <a:ext uri="{0D108BD9-81ED-4DB2-BD59-A6C34878D82A}">
                    <a16:rowId xmlns:a16="http://schemas.microsoft.com/office/drawing/2014/main" val="374471441"/>
                  </a:ext>
                </a:extLst>
              </a:tr>
              <a:tr h="5582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600" dirty="0">
                          <a:effectLst/>
                          <a:latin typeface="Calibri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17" marR="10817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ΑΡΙΣΤΕΙΑ ΙΙ (ΓΓΕΤ – </a:t>
                      </a:r>
                      <a:r>
                        <a:rPr lang="el-GR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ΕΚΔιΒιΜ</a:t>
                      </a:r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/ ΕΣΠΑ 2007-2013)</a:t>
                      </a:r>
                      <a:b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Επιχειρησιακό Πρόγραμμα «Εκπαίδευση και Διά Βίου Μάθηση»</a:t>
                      </a:r>
                      <a:b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Ανάπτυξη υβριδικών συστημάτων μοριακής απεικόνισης για εφαρμογές </a:t>
                      </a:r>
                      <a:r>
                        <a:rPr lang="el-GR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Theragnostics</a:t>
                      </a:r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– HYPERGNOSTIC. Αριθμός πρότασης 4309.</a:t>
                      </a:r>
                    </a:p>
                  </a:txBody>
                  <a:tcPr marL="5220" marR="5220" marT="52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2014</a:t>
                      </a:r>
                      <a:r>
                        <a:rPr lang="en-US" sz="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–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2015</a:t>
                      </a:r>
                    </a:p>
                  </a:txBody>
                  <a:tcPr marL="5220" marR="5220" marT="52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Γ. Λούντος</a:t>
                      </a:r>
                    </a:p>
                  </a:txBody>
                  <a:tcPr marL="5220" marR="5220" marT="5220" marB="0" anchor="ctr"/>
                </a:tc>
                <a:extLst>
                  <a:ext uri="{0D108BD9-81ED-4DB2-BD59-A6C34878D82A}">
                    <a16:rowId xmlns:a16="http://schemas.microsoft.com/office/drawing/2014/main" val="2940697113"/>
                  </a:ext>
                </a:extLst>
              </a:tr>
              <a:tr h="5582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600" dirty="0">
                          <a:effectLst/>
                          <a:latin typeface="Calibri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</a:t>
                      </a:r>
                      <a:endParaRPr lang="en-US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17" marR="10817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ΑΡΧΙΜΗΔΗΣ ΙΙΙ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ΕΣΠΑ 2007-2013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EPOCA – Development of a classification system for electroencephalographic Evoked Potentials related to the observation of correct or incorrect actions</a:t>
                      </a:r>
                      <a:b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Κατηγορία: 11. Τεχνολογία. </a:t>
                      </a:r>
                      <a:r>
                        <a:rPr lang="el-GR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Αρ</a:t>
                      </a:r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 πρότασης 222, </a:t>
                      </a:r>
                      <a:r>
                        <a:rPr lang="el-GR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Υποέργο</a:t>
                      </a:r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47</a:t>
                      </a:r>
                    </a:p>
                  </a:txBody>
                  <a:tcPr marL="5220" marR="5220" marT="52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2013</a:t>
                      </a:r>
                      <a:r>
                        <a:rPr lang="en-US" sz="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–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2015</a:t>
                      </a:r>
                    </a:p>
                  </a:txBody>
                  <a:tcPr marL="5220" marR="5220" marT="52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Ε. Βεντούρας</a:t>
                      </a:r>
                    </a:p>
                  </a:txBody>
                  <a:tcPr marL="5220" marR="5220" marT="5220" marB="0" anchor="ctr"/>
                </a:tc>
                <a:extLst>
                  <a:ext uri="{0D108BD9-81ED-4DB2-BD59-A6C34878D82A}">
                    <a16:rowId xmlns:a16="http://schemas.microsoft.com/office/drawing/2014/main" val="3771279960"/>
                  </a:ext>
                </a:extLst>
              </a:tr>
              <a:tr h="5582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600" dirty="0">
                          <a:effectLst/>
                          <a:latin typeface="Calibri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</a:t>
                      </a:r>
                      <a:endParaRPr lang="en-US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17" marR="10817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ΑΡΧΙΜΗΔΗΣ ΙΙΙ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ΕΣΠΑ 2007-2013</a:t>
                      </a:r>
                      <a:b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CADMAMMO – Innovative computer-aided decision making system, combining mammographic, histological and cytological image data, for improving breast cancer clinical management</a:t>
                      </a:r>
                      <a:b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Κατηγορία: 3. Βιολογικές και Ιατρικές επιστήμες. </a:t>
                      </a:r>
                      <a:r>
                        <a:rPr lang="el-GR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Αρ</a:t>
                      </a:r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 πρότασης 34, </a:t>
                      </a:r>
                      <a:r>
                        <a:rPr lang="el-GR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Υποέργο</a:t>
                      </a:r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10</a:t>
                      </a:r>
                    </a:p>
                  </a:txBody>
                  <a:tcPr marL="5220" marR="5220" marT="52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2013</a:t>
                      </a:r>
                      <a:r>
                        <a:rPr lang="en-US" sz="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–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2015</a:t>
                      </a:r>
                    </a:p>
                  </a:txBody>
                  <a:tcPr marL="5220" marR="5220" marT="52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Δ. Κάβουρας</a:t>
                      </a:r>
                    </a:p>
                  </a:txBody>
                  <a:tcPr marL="5220" marR="5220" marT="5220" marB="0" anchor="ctr"/>
                </a:tc>
                <a:extLst>
                  <a:ext uri="{0D108BD9-81ED-4DB2-BD59-A6C34878D82A}">
                    <a16:rowId xmlns:a16="http://schemas.microsoft.com/office/drawing/2014/main" val="4173314021"/>
                  </a:ext>
                </a:extLst>
              </a:tr>
              <a:tr h="5735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600" dirty="0">
                          <a:effectLst/>
                          <a:latin typeface="Calibri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</a:t>
                      </a:r>
                      <a:endParaRPr lang="en-US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17" marR="10817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ΑΡΧΙΜΗΔΗΣ ΙΙΙ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ΕΣΠΑ 2007-2013</a:t>
                      </a:r>
                      <a:b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NANOCARLO – Evaluation of nanophosphors for medical imaging applications: monte </a:t>
                      </a:r>
                      <a:r>
                        <a:rPr lang="en-US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carlo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simulation and experimental evaluation of a nanophosphor-</a:t>
                      </a:r>
                      <a:r>
                        <a:rPr lang="en-US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cmos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prototype. </a:t>
                      </a:r>
                      <a:b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Κατηγορία: 5. Επιστήμες Μαθηματικών, Φυσικής, Χημείας. </a:t>
                      </a:r>
                      <a:r>
                        <a:rPr lang="el-GR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Αρ</a:t>
                      </a:r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 πρότασης 22, </a:t>
                      </a:r>
                      <a:r>
                        <a:rPr lang="el-GR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Υποέργο</a:t>
                      </a:r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25</a:t>
                      </a:r>
                    </a:p>
                  </a:txBody>
                  <a:tcPr marL="5220" marR="5220" marT="52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2013</a:t>
                      </a:r>
                      <a:r>
                        <a:rPr lang="en-US" sz="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–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2015</a:t>
                      </a:r>
                    </a:p>
                  </a:txBody>
                  <a:tcPr marL="5220" marR="5220" marT="52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Ι. Κανδαράκης</a:t>
                      </a:r>
                    </a:p>
                  </a:txBody>
                  <a:tcPr marL="5220" marR="5220" marT="5220" marB="0" anchor="ctr"/>
                </a:tc>
                <a:extLst>
                  <a:ext uri="{0D108BD9-81ED-4DB2-BD59-A6C34878D82A}">
                    <a16:rowId xmlns:a16="http://schemas.microsoft.com/office/drawing/2014/main" val="1170066150"/>
                  </a:ext>
                </a:extLst>
              </a:tr>
              <a:tr h="46607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  <a:latin typeface="Calibri" pitchFamily="34" charset="0"/>
                        </a:rPr>
                        <a:t>2</a:t>
                      </a:r>
                      <a:r>
                        <a:rPr lang="el-GR" sz="600" dirty="0">
                          <a:effectLst/>
                          <a:latin typeface="Calibri" pitchFamily="34" charset="0"/>
                        </a:rPr>
                        <a:t>6</a:t>
                      </a:r>
                      <a:endParaRPr lang="en-US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17" marR="10817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ΑΡΧΙΜΗΔΗΣ ΙΙΙ –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ΕΣΠΑ 2007-2013</a:t>
                      </a:r>
                      <a:b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HeatStemAb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– Study of Heat Shock Protein 90 (HSP90) in Cancer Stem Cells, with the use of Monoclonal Antibody MAB 4C5</a:t>
                      </a:r>
                      <a:b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Κατηγορία: 3. Βιολογικές και ιατρικές επιστήμες. </a:t>
                      </a:r>
                      <a:r>
                        <a:rPr lang="el-GR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Αρ</a:t>
                      </a:r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 πρότασης 363, </a:t>
                      </a:r>
                      <a:r>
                        <a:rPr lang="el-GR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Υποέργο</a:t>
                      </a:r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41</a:t>
                      </a:r>
                    </a:p>
                  </a:txBody>
                  <a:tcPr marL="5220" marR="5220" marT="52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2013</a:t>
                      </a:r>
                      <a:r>
                        <a:rPr lang="en-US" sz="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–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2015</a:t>
                      </a:r>
                    </a:p>
                  </a:txBody>
                  <a:tcPr marL="5220" marR="5220" marT="52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Ε. </a:t>
                      </a:r>
                      <a:r>
                        <a:rPr lang="el-GR" sz="600" b="0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Πατσαβούδη</a:t>
                      </a:r>
                      <a:endParaRPr lang="el-GR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20" marR="5220" marT="5220" marB="0" anchor="ctr"/>
                </a:tc>
                <a:extLst>
                  <a:ext uri="{0D108BD9-81ED-4DB2-BD59-A6C34878D82A}">
                    <a16:rowId xmlns:a16="http://schemas.microsoft.com/office/drawing/2014/main" val="1912290185"/>
                  </a:ext>
                </a:extLst>
              </a:tr>
              <a:tr h="46607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l-GR" sz="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17" marR="10817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ΑΡΧΙΜΗΔΗΣ ΙΙΙ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–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ΕΣΠΑ 2007-2013</a:t>
                      </a:r>
                      <a:b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ATMO – Automated three-</a:t>
                      </a:r>
                      <a:r>
                        <a:rPr lang="en-US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dimentional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techniques for treatment monitoring in oncology. </a:t>
                      </a:r>
                    </a:p>
                    <a:p>
                      <a:pPr algn="l" fontAlgn="ctr"/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Κατηγορία: 3. Βιολογικές και ιατρικές επιστήμες. </a:t>
                      </a:r>
                      <a:r>
                        <a:rPr lang="el-GR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Αρ</a:t>
                      </a:r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 πρότασης 43, </a:t>
                      </a:r>
                      <a:r>
                        <a:rPr lang="el-GR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Υποέργο</a:t>
                      </a:r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12</a:t>
                      </a:r>
                    </a:p>
                  </a:txBody>
                  <a:tcPr marL="5220" marR="5220" marT="52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2013</a:t>
                      </a:r>
                      <a:r>
                        <a:rPr lang="en-US" sz="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–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2015</a:t>
                      </a:r>
                    </a:p>
                  </a:txBody>
                  <a:tcPr marL="5220" marR="5220" marT="52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Μ. Καλλέργη</a:t>
                      </a:r>
                    </a:p>
                  </a:txBody>
                  <a:tcPr marL="5220" marR="5220" marT="522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607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l-GR" sz="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17" marR="10817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ΑΡΧΙΜΗΔΗΣ ΙΙΙ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ΕΣΠΑ 2007-2013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XDUALGNOSIS – Novel applications of x-ray dual energy for early diagnosis in osteoporosis, mammography and angiography</a:t>
                      </a:r>
                      <a:b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Κατηγορία: 3. Βιολογικές και ιατρικές επιστήμες. </a:t>
                      </a:r>
                      <a:r>
                        <a:rPr lang="el-GR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Αρ</a:t>
                      </a:r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 πρότασης 15, </a:t>
                      </a:r>
                      <a:r>
                        <a:rPr lang="el-GR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Υποέργο</a:t>
                      </a:r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13</a:t>
                      </a:r>
                    </a:p>
                  </a:txBody>
                  <a:tcPr marL="5220" marR="5220" marT="52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2013</a:t>
                      </a:r>
                      <a:r>
                        <a:rPr lang="en-US" sz="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–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2015</a:t>
                      </a:r>
                    </a:p>
                  </a:txBody>
                  <a:tcPr marL="5220" marR="5220" marT="52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Γ. Φούντος</a:t>
                      </a:r>
                    </a:p>
                  </a:txBody>
                  <a:tcPr marL="5220" marR="5220" marT="522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607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l-GR" sz="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17" marR="10817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ΑΡΧΙΜΗΔΗΣ ΙΙΙ –  ΕΣΠΑ 2007-2013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PROSPECTRA – Protein mass spectrometry analysis for prostate cancer biomarkers identification</a:t>
                      </a:r>
                      <a:b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l-G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Κατηγορία: 3. Βιολογικές και ιατρικές επιστήμες. Αρ. πρότασης 38, Υποέργο 17</a:t>
                      </a:r>
                    </a:p>
                  </a:txBody>
                  <a:tcPr marL="5220" marR="5220" marT="52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2013</a:t>
                      </a:r>
                      <a:r>
                        <a:rPr lang="en-US" sz="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–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2015</a:t>
                      </a:r>
                    </a:p>
                  </a:txBody>
                  <a:tcPr marL="5220" marR="5220" marT="52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Ι. </a:t>
                      </a:r>
                      <a:r>
                        <a:rPr lang="el-GR" sz="600" b="0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Καλλατζής</a:t>
                      </a:r>
                      <a:endParaRPr lang="el-GR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20" marR="5220" marT="522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86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17" marR="10817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ΑΡΙΣΤΕΙΑ (ΓΓΕΤ – </a:t>
                      </a:r>
                      <a:r>
                        <a:rPr lang="el-GR" sz="600" b="0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ΕΚΔιΒιΜ</a:t>
                      </a:r>
                      <a:r>
                        <a:rPr lang="el-G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/ ΕΣΠΑ 2007-2013)</a:t>
                      </a:r>
                      <a:br>
                        <a:rPr lang="el-G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l-G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Επιχειρησιακό Πρόγραμμα «Εκπαίδευση και Διά Βίου Μάθηση»</a:t>
                      </a:r>
                      <a:br>
                        <a:rPr lang="el-G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Medical Image Science through Luminescence – MISCIRLU. </a:t>
                      </a:r>
                      <a:r>
                        <a:rPr lang="el-G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Αριθμός πρότασης 1476.</a:t>
                      </a:r>
                    </a:p>
                  </a:txBody>
                  <a:tcPr marL="5220" marR="5220" marT="52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2012</a:t>
                      </a:r>
                      <a:r>
                        <a:rPr lang="en-US" sz="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–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2015</a:t>
                      </a:r>
                    </a:p>
                  </a:txBody>
                  <a:tcPr marL="5220" marR="5220" marT="52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Ι. Κανδαράκης</a:t>
                      </a:r>
                    </a:p>
                  </a:txBody>
                  <a:tcPr marL="5220" marR="5220" marT="522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0C876E3A-0FB2-5232-0995-D075AC6CF0A8}"/>
              </a:ext>
            </a:extLst>
          </p:cNvPr>
          <p:cNvSpPr txBox="1"/>
          <p:nvPr/>
        </p:nvSpPr>
        <p:spPr>
          <a:xfrm>
            <a:off x="72161" y="1713875"/>
            <a:ext cx="2969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l-GR" b="1" spc="-5" dirty="0">
                <a:solidFill>
                  <a:schemeClr val="bg1"/>
                </a:solidFill>
                <a:latin typeface="Candara Light" panose="020E0502030303020204" pitchFamily="34" charset="0"/>
              </a:rPr>
              <a:t>ΕΡΕΥΝΗΤΙΚΑ ΠΡΟΓΡΑΜΜΑΤΑ</a:t>
            </a:r>
          </a:p>
        </p:txBody>
      </p:sp>
      <p:cxnSp>
        <p:nvCxnSpPr>
          <p:cNvPr id="19" name="Ευθεία γραμμή σύνδεσης 12">
            <a:extLst>
              <a:ext uri="{FF2B5EF4-FFF2-40B4-BE49-F238E27FC236}">
                <a16:creationId xmlns:a16="http://schemas.microsoft.com/office/drawing/2014/main" id="{28F214ED-968C-AE15-B07F-F1456E5DF655}"/>
              </a:ext>
            </a:extLst>
          </p:cNvPr>
          <p:cNvCxnSpPr>
            <a:cxnSpLocks/>
          </p:cNvCxnSpPr>
          <p:nvPr/>
        </p:nvCxnSpPr>
        <p:spPr>
          <a:xfrm flipH="1">
            <a:off x="117233" y="2344935"/>
            <a:ext cx="2683117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Ευθεία γραμμή σύνδεσης 12">
            <a:extLst>
              <a:ext uri="{FF2B5EF4-FFF2-40B4-BE49-F238E27FC236}">
                <a16:creationId xmlns:a16="http://schemas.microsoft.com/office/drawing/2014/main" id="{184F6955-9807-D1FF-8C19-D04A5EC79E8F}"/>
              </a:ext>
            </a:extLst>
          </p:cNvPr>
          <p:cNvCxnSpPr>
            <a:cxnSpLocks/>
          </p:cNvCxnSpPr>
          <p:nvPr/>
        </p:nvCxnSpPr>
        <p:spPr>
          <a:xfrm flipH="1">
            <a:off x="117233" y="1709995"/>
            <a:ext cx="2683117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65D86B9-76AB-B0C0-EA09-57CEDFBD3459}"/>
              </a:ext>
            </a:extLst>
          </p:cNvPr>
          <p:cNvSpPr txBox="1"/>
          <p:nvPr/>
        </p:nvSpPr>
        <p:spPr>
          <a:xfrm>
            <a:off x="195614" y="6653546"/>
            <a:ext cx="1171788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800" i="1" dirty="0">
                <a:solidFill>
                  <a:srgbClr val="FFC000"/>
                </a:solidFill>
                <a:latin typeface="Calibri" pitchFamily="34" charset="0"/>
              </a:rPr>
              <a:t>Ενδεικτική παρουσίαση των ερευνητικών προγραμμάτων της τελευταία 15ετίας με μέλη ΔΕΠ του Τμήματος</a:t>
            </a:r>
            <a:r>
              <a:rPr lang="en-US" sz="800" i="1" dirty="0">
                <a:solidFill>
                  <a:srgbClr val="FFC000"/>
                </a:solidFill>
                <a:latin typeface="Calibri" pitchFamily="34" charset="0"/>
              </a:rPr>
              <a:t> </a:t>
            </a:r>
            <a:r>
              <a:rPr lang="el-GR" sz="800" i="1" dirty="0">
                <a:solidFill>
                  <a:srgbClr val="FFC000"/>
                </a:solidFill>
                <a:latin typeface="Calibri" pitchFamily="34" charset="0"/>
              </a:rPr>
              <a:t>ως Επιστημονικά Υπευθύνους</a:t>
            </a:r>
            <a:endParaRPr lang="en-US" sz="800" i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9085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5C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D42316-2A32-E7D7-721C-766268947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4422" y="59151"/>
            <a:ext cx="4933784" cy="14813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628620-343B-A161-6578-179C1FA6C4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233" y="59151"/>
            <a:ext cx="1507920" cy="148132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7903A6-54C3-4BB4-B5FF-6B54614B1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6C0C8-6A41-4116-B5E0-C52FD6507F55}" type="slidenum">
              <a:rPr lang="en-US" smtClean="0"/>
              <a:t>7</a:t>
            </a:fld>
            <a:endParaRPr lang="en-US"/>
          </a:p>
        </p:txBody>
      </p:sp>
      <p:cxnSp>
        <p:nvCxnSpPr>
          <p:cNvPr id="2" name="Ευθεία γραμμή σύνδεσης 12">
            <a:extLst>
              <a:ext uri="{FF2B5EF4-FFF2-40B4-BE49-F238E27FC236}">
                <a16:creationId xmlns:a16="http://schemas.microsoft.com/office/drawing/2014/main" id="{7CD056E9-4DED-68BA-B0C6-CD67B5CAD4FB}"/>
              </a:ext>
            </a:extLst>
          </p:cNvPr>
          <p:cNvCxnSpPr>
            <a:cxnSpLocks/>
          </p:cNvCxnSpPr>
          <p:nvPr/>
        </p:nvCxnSpPr>
        <p:spPr>
          <a:xfrm flipH="1">
            <a:off x="117233" y="1968100"/>
            <a:ext cx="2433226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D1517A1-C512-8946-66DB-B9A6085009FE}"/>
              </a:ext>
            </a:extLst>
          </p:cNvPr>
          <p:cNvSpPr txBox="1"/>
          <p:nvPr/>
        </p:nvSpPr>
        <p:spPr>
          <a:xfrm>
            <a:off x="72161" y="2072562"/>
            <a:ext cx="2969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l-GR" b="1" spc="-5" dirty="0">
                <a:solidFill>
                  <a:schemeClr val="bg1"/>
                </a:solidFill>
                <a:latin typeface="Candara Light" panose="020E0502030303020204" pitchFamily="34" charset="0"/>
              </a:rPr>
              <a:t>ΕΚΠΑΙΔΕΥΣΗ &amp; ΕΡΕΥΝΑ </a:t>
            </a:r>
          </a:p>
        </p:txBody>
      </p:sp>
      <p:cxnSp>
        <p:nvCxnSpPr>
          <p:cNvPr id="6" name="Ευθεία γραμμή σύνδεσης 12">
            <a:extLst>
              <a:ext uri="{FF2B5EF4-FFF2-40B4-BE49-F238E27FC236}">
                <a16:creationId xmlns:a16="http://schemas.microsoft.com/office/drawing/2014/main" id="{DA9CB335-9212-B34F-B8BA-F50ADB4D4A23}"/>
              </a:ext>
            </a:extLst>
          </p:cNvPr>
          <p:cNvCxnSpPr>
            <a:cxnSpLocks/>
          </p:cNvCxnSpPr>
          <p:nvPr/>
        </p:nvCxnSpPr>
        <p:spPr>
          <a:xfrm flipH="1">
            <a:off x="117233" y="2516935"/>
            <a:ext cx="2433226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2">
            <a:extLst>
              <a:ext uri="{FF2B5EF4-FFF2-40B4-BE49-F238E27FC236}">
                <a16:creationId xmlns:a16="http://schemas.microsoft.com/office/drawing/2014/main" id="{D8A1D161-996A-20DB-E0DA-CD80A1C86D80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5936989" y="1698171"/>
            <a:ext cx="6192258" cy="5016395"/>
          </a:xfrm>
          <a:prstGeom prst="rect">
            <a:avLst/>
          </a:prstGeom>
          <a:solidFill>
            <a:srgbClr val="F8CBAD"/>
          </a:solidFill>
          <a:ln w="9525">
            <a:noFill/>
            <a:round/>
            <a:headEnd/>
            <a:tailEnd/>
          </a:ln>
        </p:spPr>
        <p:txBody>
          <a:bodyPr lIns="144000" tIns="96000" rIns="144000" bIns="144000"/>
          <a:lstStyle/>
          <a:p>
            <a:pPr marL="88900" indent="-889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100" dirty="0" err="1">
                <a:latin typeface="Calibri" pitchFamily="34" charset="0"/>
              </a:rPr>
              <a:t>Kalyvas</a:t>
            </a:r>
            <a:r>
              <a:rPr lang="en-US" sz="1100" dirty="0">
                <a:latin typeface="Calibri" pitchFamily="34" charset="0"/>
              </a:rPr>
              <a:t>, N.; </a:t>
            </a:r>
            <a:r>
              <a:rPr lang="en-US" sz="1100" dirty="0" err="1">
                <a:latin typeface="Calibri" pitchFamily="34" charset="0"/>
              </a:rPr>
              <a:t>Chamogeorgaki</a:t>
            </a:r>
            <a:r>
              <a:rPr lang="en-US" sz="1100" dirty="0">
                <a:latin typeface="Calibri" pitchFamily="34" charset="0"/>
              </a:rPr>
              <a:t> A et al, A Novel Method to Model Image Creation Based on Mammographic Sensors Performance Parameters: A Theoretical Study. Sensors, 23, 2335, </a:t>
            </a:r>
            <a:r>
              <a:rPr lang="en-US" sz="1100" b="1" dirty="0">
                <a:latin typeface="Calibri" pitchFamily="34" charset="0"/>
              </a:rPr>
              <a:t>2023</a:t>
            </a:r>
            <a:r>
              <a:rPr lang="en-US" sz="1100" dirty="0">
                <a:latin typeface="Calibri" pitchFamily="34" charset="0"/>
              </a:rPr>
              <a:t>.  </a:t>
            </a:r>
            <a:r>
              <a:rPr lang="en-US" sz="1100" u="sng" dirty="0">
                <a:latin typeface="Calibri" pitchFamily="34" charset="0"/>
                <a:hlinkClick r:id="rId5"/>
              </a:rPr>
              <a:t>https://www.mdpi.com/1424-8220/23/4/2335</a:t>
            </a:r>
            <a:endParaRPr lang="en-US" sz="1100" dirty="0">
              <a:latin typeface="Calibri" pitchFamily="34" charset="0"/>
            </a:endParaRPr>
          </a:p>
          <a:p>
            <a:pPr marL="88900" indent="-88900">
              <a:spcAft>
                <a:spcPts val="300"/>
              </a:spcAft>
              <a:buFont typeface="Arial" pitchFamily="34" charset="0"/>
              <a:buChar char="•"/>
            </a:pPr>
            <a:r>
              <a:rPr lang="el-GR" sz="1100" dirty="0">
                <a:latin typeface="Calibri" pitchFamily="34" charset="0"/>
              </a:rPr>
              <a:t>Α. </a:t>
            </a:r>
            <a:r>
              <a:rPr lang="el-GR" sz="1100" dirty="0" err="1">
                <a:latin typeface="Calibri" pitchFamily="34" charset="0"/>
              </a:rPr>
              <a:t>Χαμογεωργάκη</a:t>
            </a:r>
            <a:r>
              <a:rPr lang="el-GR" sz="1100" dirty="0">
                <a:latin typeface="Calibri" pitchFamily="34" charset="0"/>
              </a:rPr>
              <a:t>, κ.α., «Μέθοδος </a:t>
            </a:r>
            <a:r>
              <a:rPr lang="en-US" sz="1100" dirty="0">
                <a:latin typeface="Calibri" pitchFamily="34" charset="0"/>
              </a:rPr>
              <a:t>in</a:t>
            </a:r>
            <a:r>
              <a:rPr lang="el-GR" sz="1100" dirty="0">
                <a:latin typeface="Calibri" pitchFamily="34" charset="0"/>
              </a:rPr>
              <a:t>-</a:t>
            </a:r>
            <a:r>
              <a:rPr lang="en-US" sz="1100" dirty="0">
                <a:latin typeface="Calibri" pitchFamily="34" charset="0"/>
              </a:rPr>
              <a:t>silico </a:t>
            </a:r>
            <a:r>
              <a:rPr lang="el-GR" sz="1100" dirty="0">
                <a:latin typeface="Calibri" pitchFamily="34" charset="0"/>
              </a:rPr>
              <a:t>αξιολόγησης παραμέτρων  απεικόνισης στη ψηφιακή μαστογραφία </a:t>
            </a:r>
            <a:r>
              <a:rPr lang="el-GR" sz="1100" dirty="0" err="1">
                <a:latin typeface="Calibri" pitchFamily="34" charset="0"/>
              </a:rPr>
              <a:t>ακτίνων</a:t>
            </a:r>
            <a:r>
              <a:rPr lang="el-GR" sz="1100" dirty="0">
                <a:latin typeface="Calibri" pitchFamily="34" charset="0"/>
              </a:rPr>
              <a:t>-Χ», 11</a:t>
            </a:r>
            <a:r>
              <a:rPr lang="el-GR" sz="1100" baseline="30000" dirty="0">
                <a:latin typeface="Calibri" pitchFamily="34" charset="0"/>
              </a:rPr>
              <a:t>ο</a:t>
            </a:r>
            <a:r>
              <a:rPr lang="el-GR" sz="1100" dirty="0">
                <a:latin typeface="Calibri" pitchFamily="34" charset="0"/>
              </a:rPr>
              <a:t> Πανελλήνιο Συνέδριο </a:t>
            </a:r>
            <a:r>
              <a:rPr lang="el-GR" sz="1100" dirty="0" err="1">
                <a:latin typeface="Calibri" pitchFamily="34" charset="0"/>
              </a:rPr>
              <a:t>Ακτινοτεχνολογίας</a:t>
            </a:r>
            <a:r>
              <a:rPr lang="el-GR" sz="1100" dirty="0">
                <a:latin typeface="Calibri" pitchFamily="34" charset="0"/>
              </a:rPr>
              <a:t>, 14-16 Οκτωβρίου </a:t>
            </a:r>
            <a:r>
              <a:rPr lang="el-GR" sz="1100" b="1" dirty="0">
                <a:latin typeface="Calibri" pitchFamily="34" charset="0"/>
              </a:rPr>
              <a:t>2022</a:t>
            </a:r>
            <a:r>
              <a:rPr lang="el-GR" sz="1100" dirty="0">
                <a:latin typeface="Calibri" pitchFamily="34" charset="0"/>
              </a:rPr>
              <a:t>. </a:t>
            </a:r>
            <a:r>
              <a:rPr lang="el-GR" sz="1100" u="sng" dirty="0">
                <a:latin typeface="Calibri" pitchFamily="34" charset="0"/>
                <a:hlinkClick r:id="rId6"/>
              </a:rPr>
              <a:t>https://www.otae.gr/11o-panellinio-synedrio-aktinotechnologias-perilipseis-ergasion/</a:t>
            </a:r>
            <a:endParaRPr lang="en-US" sz="1100" dirty="0">
              <a:latin typeface="Calibri" pitchFamily="34" charset="0"/>
            </a:endParaRPr>
          </a:p>
          <a:p>
            <a:pPr marL="88900" indent="-889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100" dirty="0">
                <a:latin typeface="Calibri" pitchFamily="34" charset="0"/>
              </a:rPr>
              <a:t>I. </a:t>
            </a:r>
            <a:r>
              <a:rPr lang="en-US" sz="1100" dirty="0" err="1">
                <a:latin typeface="Calibri" pitchFamily="34" charset="0"/>
              </a:rPr>
              <a:t>Christoulakis</a:t>
            </a:r>
            <a:r>
              <a:rPr lang="en-US" sz="1100" dirty="0">
                <a:latin typeface="Calibri" pitchFamily="34" charset="0"/>
              </a:rPr>
              <a:t> et al., “Identification of Low-Grade Gliomas on Brain MRI based on Deep Neural Networks”, </a:t>
            </a:r>
            <a:r>
              <a:rPr lang="en-US" sz="1100" dirty="0" err="1">
                <a:latin typeface="Calibri" pitchFamily="34" charset="0"/>
              </a:rPr>
              <a:t>Physica</a:t>
            </a:r>
            <a:r>
              <a:rPr lang="en-US" sz="1100" dirty="0">
                <a:latin typeface="Calibri" pitchFamily="34" charset="0"/>
              </a:rPr>
              <a:t> Medica, December 2022, Volume 104 Supplement 2</a:t>
            </a:r>
            <a:r>
              <a:rPr lang="el-GR" sz="1100" dirty="0">
                <a:latin typeface="Calibri" pitchFamily="34" charset="0"/>
              </a:rPr>
              <a:t>, </a:t>
            </a:r>
            <a:r>
              <a:rPr lang="en-US" sz="1100" dirty="0">
                <a:latin typeface="Calibri" pitchFamily="34" charset="0"/>
              </a:rPr>
              <a:t>S</a:t>
            </a:r>
            <a:r>
              <a:rPr lang="el-GR" sz="1100" dirty="0">
                <a:latin typeface="Calibri" pitchFamily="34" charset="0"/>
              </a:rPr>
              <a:t>49</a:t>
            </a:r>
            <a:r>
              <a:rPr lang="en-US" sz="1100" dirty="0">
                <a:latin typeface="Calibri" pitchFamily="34" charset="0"/>
              </a:rPr>
              <a:t>, Abstracts of the 1st Panhellenic Congress of Medical Physics 23-25 September </a:t>
            </a:r>
            <a:r>
              <a:rPr lang="en-US" sz="1100" b="1" dirty="0">
                <a:latin typeface="Calibri" pitchFamily="34" charset="0"/>
              </a:rPr>
              <a:t>2022</a:t>
            </a:r>
            <a:r>
              <a:rPr lang="el-GR" sz="1100" dirty="0">
                <a:latin typeface="Calibri" pitchFamily="34" charset="0"/>
              </a:rPr>
              <a:t>.</a:t>
            </a:r>
            <a:r>
              <a:rPr lang="en-US" sz="1100" dirty="0">
                <a:latin typeface="Calibri" pitchFamily="34" charset="0"/>
              </a:rPr>
              <a:t> </a:t>
            </a:r>
            <a:r>
              <a:rPr lang="en-US" sz="1100" u="sng" dirty="0">
                <a:latin typeface="Calibri" pitchFamily="34" charset="0"/>
                <a:hlinkClick r:id="rId7"/>
              </a:rPr>
              <a:t>https://www.physicamedica.com/article/S1120-1797(22)03155-6/pdf</a:t>
            </a:r>
            <a:endParaRPr lang="en-US" sz="1100" dirty="0">
              <a:latin typeface="Calibri" pitchFamily="34" charset="0"/>
            </a:endParaRPr>
          </a:p>
          <a:p>
            <a:pPr marL="88900" indent="-889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100" dirty="0">
                <a:latin typeface="Calibri" pitchFamily="34" charset="0"/>
              </a:rPr>
              <a:t>M. Kalakos et al, "Novel Teeth Phantom Development for Dental X-Ray Imaging Applications" </a:t>
            </a:r>
            <a:r>
              <a:rPr lang="en-US" sz="1100" dirty="0" err="1">
                <a:latin typeface="Calibri" pitchFamily="34" charset="0"/>
              </a:rPr>
              <a:t>Physica</a:t>
            </a:r>
            <a:r>
              <a:rPr lang="en-US" sz="1100" dirty="0">
                <a:latin typeface="Calibri" pitchFamily="34" charset="0"/>
              </a:rPr>
              <a:t> Medica, December 2022, Volume 104 Supplement 2</a:t>
            </a:r>
            <a:r>
              <a:rPr lang="el-GR" sz="1100" dirty="0">
                <a:latin typeface="Calibri" pitchFamily="34" charset="0"/>
              </a:rPr>
              <a:t>, </a:t>
            </a:r>
            <a:r>
              <a:rPr lang="en-US" sz="1100" dirty="0">
                <a:latin typeface="Calibri" pitchFamily="34" charset="0"/>
              </a:rPr>
              <a:t>S</a:t>
            </a:r>
            <a:r>
              <a:rPr lang="el-GR" sz="1100" dirty="0">
                <a:latin typeface="Calibri" pitchFamily="34" charset="0"/>
              </a:rPr>
              <a:t>32</a:t>
            </a:r>
            <a:r>
              <a:rPr lang="en-US" sz="1100" dirty="0">
                <a:latin typeface="Calibri" pitchFamily="34" charset="0"/>
              </a:rPr>
              <a:t>, Abstracts of the 1st Panhellenic Congress of Medical Physics, 23-25 September </a:t>
            </a:r>
            <a:r>
              <a:rPr lang="en-US" sz="1100" b="1" dirty="0">
                <a:latin typeface="Calibri" pitchFamily="34" charset="0"/>
              </a:rPr>
              <a:t>2022</a:t>
            </a:r>
            <a:r>
              <a:rPr lang="en-US" sz="1100" dirty="0">
                <a:latin typeface="Calibri" pitchFamily="34" charset="0"/>
              </a:rPr>
              <a:t>.  </a:t>
            </a:r>
            <a:r>
              <a:rPr lang="en-US" sz="1100" u="sng" dirty="0">
                <a:latin typeface="Calibri" pitchFamily="34" charset="0"/>
                <a:hlinkClick r:id="rId8"/>
              </a:rPr>
              <a:t>https://doi.org/10.1016/S1120-1797(22)03105-2</a:t>
            </a:r>
            <a:endParaRPr lang="en-US" sz="1100" dirty="0">
              <a:latin typeface="Calibri" pitchFamily="34" charset="0"/>
            </a:endParaRPr>
          </a:p>
          <a:p>
            <a:pPr marL="88900" indent="-889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100" dirty="0">
                <a:latin typeface="Calibri" pitchFamily="34" charset="0"/>
              </a:rPr>
              <a:t>S. </a:t>
            </a:r>
            <a:r>
              <a:rPr lang="en-US" sz="1100" dirty="0" err="1">
                <a:latin typeface="Calibri" pitchFamily="34" charset="0"/>
              </a:rPr>
              <a:t>Kouvedaki</a:t>
            </a:r>
            <a:r>
              <a:rPr lang="en-US" sz="1100" dirty="0">
                <a:latin typeface="Calibri" pitchFamily="34" charset="0"/>
              </a:rPr>
              <a:t> et al, "Designing a 3D Printed Phantom for Equine Lower Limb X-Ray Radiography" </a:t>
            </a:r>
            <a:r>
              <a:rPr lang="en-US" sz="1100" dirty="0" err="1">
                <a:latin typeface="Calibri" pitchFamily="34" charset="0"/>
              </a:rPr>
              <a:t>Physica</a:t>
            </a:r>
            <a:r>
              <a:rPr lang="en-US" sz="1100" dirty="0">
                <a:latin typeface="Calibri" pitchFamily="34" charset="0"/>
              </a:rPr>
              <a:t> Medica, December 2022, Volume 104 Supplement 2</a:t>
            </a:r>
            <a:r>
              <a:rPr lang="el-GR" sz="1100" dirty="0">
                <a:latin typeface="Calibri" pitchFamily="34" charset="0"/>
              </a:rPr>
              <a:t>, </a:t>
            </a:r>
            <a:r>
              <a:rPr lang="en-US" sz="1100" dirty="0">
                <a:latin typeface="Calibri" pitchFamily="34" charset="0"/>
              </a:rPr>
              <a:t>S</a:t>
            </a:r>
            <a:r>
              <a:rPr lang="el-GR" sz="1100" dirty="0">
                <a:latin typeface="Calibri" pitchFamily="34" charset="0"/>
              </a:rPr>
              <a:t>2</a:t>
            </a:r>
            <a:r>
              <a:rPr lang="en-US" sz="1100" dirty="0">
                <a:latin typeface="Calibri" pitchFamily="34" charset="0"/>
              </a:rPr>
              <a:t>1</a:t>
            </a:r>
            <a:r>
              <a:rPr lang="el-GR" sz="1100" dirty="0">
                <a:latin typeface="Calibri" pitchFamily="34" charset="0"/>
              </a:rPr>
              <a:t>, </a:t>
            </a:r>
            <a:r>
              <a:rPr lang="en-US" sz="1100" dirty="0">
                <a:latin typeface="Calibri" pitchFamily="34" charset="0"/>
              </a:rPr>
              <a:t>Abstracts of the 1st Panhellenic Congress of Medical Physics</a:t>
            </a:r>
            <a:r>
              <a:rPr lang="el-GR" sz="1100" dirty="0">
                <a:latin typeface="Calibri" pitchFamily="34" charset="0"/>
              </a:rPr>
              <a:t>,</a:t>
            </a:r>
            <a:r>
              <a:rPr lang="en-US" sz="1100" dirty="0">
                <a:latin typeface="Calibri" pitchFamily="34" charset="0"/>
              </a:rPr>
              <a:t> 23-25 September </a:t>
            </a:r>
            <a:r>
              <a:rPr lang="en-US" sz="1100" b="1" dirty="0">
                <a:latin typeface="Calibri" pitchFamily="34" charset="0"/>
              </a:rPr>
              <a:t>2022</a:t>
            </a:r>
            <a:r>
              <a:rPr lang="en-US" sz="1100" dirty="0">
                <a:latin typeface="Calibri" pitchFamily="34" charset="0"/>
              </a:rPr>
              <a:t>. </a:t>
            </a:r>
            <a:r>
              <a:rPr lang="en-US" sz="1100" u="sng" dirty="0">
                <a:latin typeface="Calibri" pitchFamily="34" charset="0"/>
                <a:hlinkClick r:id="rId9"/>
              </a:rPr>
              <a:t>https://doi.org/10.1016/S1120-1797(22)03072-1</a:t>
            </a:r>
            <a:endParaRPr lang="en-US" sz="1100" dirty="0">
              <a:latin typeface="Calibri" pitchFamily="34" charset="0"/>
            </a:endParaRPr>
          </a:p>
          <a:p>
            <a:pPr marL="88900" indent="-889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100" dirty="0">
                <a:latin typeface="Calibri" pitchFamily="34" charset="0"/>
              </a:rPr>
              <a:t>A. </a:t>
            </a:r>
            <a:r>
              <a:rPr lang="en-US" sz="1100" dirty="0" err="1">
                <a:latin typeface="Calibri" pitchFamily="34" charset="0"/>
              </a:rPr>
              <a:t>Toridis</a:t>
            </a:r>
            <a:r>
              <a:rPr lang="en-US" sz="1100" dirty="0">
                <a:latin typeface="Calibri" pitchFamily="34" charset="0"/>
              </a:rPr>
              <a:t> et al</a:t>
            </a:r>
            <a:r>
              <a:rPr lang="el-GR" sz="1100" dirty="0">
                <a:latin typeface="Calibri" pitchFamily="34" charset="0"/>
              </a:rPr>
              <a:t>,</a:t>
            </a:r>
            <a:r>
              <a:rPr lang="en-US" sz="1100" dirty="0">
                <a:latin typeface="Calibri" pitchFamily="34" charset="0"/>
              </a:rPr>
              <a:t> "Emotion Recognition from Physiological Signals and Infrared Thermography Imaging" </a:t>
            </a:r>
            <a:r>
              <a:rPr lang="en-US" sz="1100" dirty="0" err="1">
                <a:latin typeface="Calibri" pitchFamily="34" charset="0"/>
              </a:rPr>
              <a:t>Physica</a:t>
            </a:r>
            <a:r>
              <a:rPr lang="en-US" sz="1100" dirty="0">
                <a:latin typeface="Calibri" pitchFamily="34" charset="0"/>
              </a:rPr>
              <a:t> Medica, December 2022, Volume 104 Supplement </a:t>
            </a:r>
            <a:r>
              <a:rPr lang="el-GR" sz="1100" dirty="0">
                <a:latin typeface="Calibri" pitchFamily="34" charset="0"/>
              </a:rPr>
              <a:t>2</a:t>
            </a:r>
            <a:r>
              <a:rPr lang="en-US" sz="1100" dirty="0">
                <a:latin typeface="Calibri" pitchFamily="34" charset="0"/>
              </a:rPr>
              <a:t>, S56, Abstracts of the 1st Panhellenic Congress of Medical Physics</a:t>
            </a:r>
            <a:r>
              <a:rPr lang="el-GR" sz="1100" dirty="0">
                <a:latin typeface="Calibri" pitchFamily="34" charset="0"/>
              </a:rPr>
              <a:t>,</a:t>
            </a:r>
            <a:r>
              <a:rPr lang="en-US" sz="1100" dirty="0">
                <a:latin typeface="Calibri" pitchFamily="34" charset="0"/>
              </a:rPr>
              <a:t> 23-25 September </a:t>
            </a:r>
            <a:r>
              <a:rPr lang="en-US" sz="1100" b="1" dirty="0">
                <a:latin typeface="Calibri" pitchFamily="34" charset="0"/>
              </a:rPr>
              <a:t>2022</a:t>
            </a:r>
            <a:r>
              <a:rPr lang="el-GR" sz="1100" dirty="0">
                <a:latin typeface="Calibri" pitchFamily="34" charset="0"/>
              </a:rPr>
              <a:t>.</a:t>
            </a:r>
            <a:r>
              <a:rPr lang="en-US" sz="1100" dirty="0">
                <a:latin typeface="Calibri" pitchFamily="34" charset="0"/>
              </a:rPr>
              <a:t> </a:t>
            </a:r>
            <a:r>
              <a:rPr lang="en-US" sz="1100" u="sng" dirty="0">
                <a:latin typeface="Calibri" pitchFamily="34" charset="0"/>
                <a:hlinkClick r:id="rId10"/>
              </a:rPr>
              <a:t>https://doi.org/10.1016/S1120-1797(22)03177-5</a:t>
            </a:r>
            <a:endParaRPr lang="en-US" sz="1100" u="sng" dirty="0">
              <a:latin typeface="Calibri" pitchFamily="34" charset="0"/>
            </a:endParaRPr>
          </a:p>
          <a:p>
            <a:pPr marL="88900" indent="-889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100" dirty="0">
                <a:latin typeface="Calibri" pitchFamily="34" charset="0"/>
              </a:rPr>
              <a:t>A. De Martinis (</a:t>
            </a:r>
            <a:r>
              <a:rPr lang="en-US" sz="1100" i="1" dirty="0">
                <a:latin typeface="Calibri" pitchFamily="34" charset="0"/>
              </a:rPr>
              <a:t>Erasmus student</a:t>
            </a:r>
            <a:r>
              <a:rPr lang="en-US" sz="1100" dirty="0">
                <a:latin typeface="Calibri" pitchFamily="34" charset="0"/>
              </a:rPr>
              <a:t>), et al., “Luminescence and Structural Characterization of Gd</a:t>
            </a:r>
            <a:r>
              <a:rPr lang="en-US" sz="1100" baseline="-25000" dirty="0">
                <a:latin typeface="Calibri" pitchFamily="34" charset="0"/>
              </a:rPr>
              <a:t>2</a:t>
            </a:r>
            <a:r>
              <a:rPr lang="en-US" sz="1100" dirty="0">
                <a:latin typeface="Calibri" pitchFamily="34" charset="0"/>
              </a:rPr>
              <a:t>O</a:t>
            </a:r>
            <a:r>
              <a:rPr lang="en-US" sz="1100" baseline="-25000" dirty="0">
                <a:latin typeface="Calibri" pitchFamily="34" charset="0"/>
              </a:rPr>
              <a:t>2</a:t>
            </a:r>
            <a:r>
              <a:rPr lang="en-US" sz="1100" dirty="0">
                <a:latin typeface="Calibri" pitchFamily="34" charset="0"/>
              </a:rPr>
              <a:t>S Scintillators Doped with Tb</a:t>
            </a:r>
            <a:r>
              <a:rPr lang="en-US" sz="1100" baseline="30000" dirty="0">
                <a:latin typeface="Calibri" pitchFamily="34" charset="0"/>
              </a:rPr>
              <a:t>3+</a:t>
            </a:r>
            <a:r>
              <a:rPr lang="en-US" sz="1100" dirty="0">
                <a:latin typeface="Calibri" pitchFamily="34" charset="0"/>
              </a:rPr>
              <a:t>, Ce</a:t>
            </a:r>
            <a:r>
              <a:rPr lang="en-US" sz="1100" baseline="30000" dirty="0">
                <a:latin typeface="Calibri" pitchFamily="34" charset="0"/>
              </a:rPr>
              <a:t>3+</a:t>
            </a:r>
            <a:r>
              <a:rPr lang="en-US" sz="1100" dirty="0">
                <a:latin typeface="Calibri" pitchFamily="34" charset="0"/>
              </a:rPr>
              <a:t>, Pr</a:t>
            </a:r>
            <a:r>
              <a:rPr lang="en-US" sz="1100" baseline="30000" dirty="0">
                <a:latin typeface="Calibri" pitchFamily="34" charset="0"/>
              </a:rPr>
              <a:t>3+</a:t>
            </a:r>
            <a:r>
              <a:rPr lang="en-US" sz="1100" dirty="0">
                <a:latin typeface="Calibri" pitchFamily="34" charset="0"/>
              </a:rPr>
              <a:t> and F for Imaging Applications”, </a:t>
            </a:r>
            <a:r>
              <a:rPr lang="en-US" sz="1100" i="1" dirty="0">
                <a:latin typeface="Calibri" pitchFamily="34" charset="0"/>
              </a:rPr>
              <a:t>Crystals,12, 854;</a:t>
            </a:r>
            <a:r>
              <a:rPr lang="en-US" sz="1100" dirty="0">
                <a:latin typeface="Calibri" pitchFamily="34" charset="0"/>
              </a:rPr>
              <a:t> </a:t>
            </a:r>
            <a:r>
              <a:rPr lang="en-US" sz="1100" u="sng" dirty="0">
                <a:latin typeface="Calibri" pitchFamily="34" charset="0"/>
                <a:hlinkClick r:id="rId11"/>
              </a:rPr>
              <a:t>https://doi.org/10.3390/cryst12060854</a:t>
            </a:r>
            <a:r>
              <a:rPr lang="en-US" sz="1100" dirty="0">
                <a:latin typeface="Calibri" pitchFamily="34" charset="0"/>
              </a:rPr>
              <a:t>,</a:t>
            </a:r>
            <a:r>
              <a:rPr lang="en-US" sz="1100" i="1" dirty="0">
                <a:latin typeface="Calibri" pitchFamily="34" charset="0"/>
              </a:rPr>
              <a:t> </a:t>
            </a:r>
            <a:r>
              <a:rPr lang="en-US" sz="1100" b="1" dirty="0">
                <a:latin typeface="Calibri" pitchFamily="34" charset="0"/>
              </a:rPr>
              <a:t>2022</a:t>
            </a:r>
          </a:p>
          <a:p>
            <a:pPr marL="88900" indent="-889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100" dirty="0">
                <a:latin typeface="Calibri" pitchFamily="34" charset="0"/>
              </a:rPr>
              <a:t>A. </a:t>
            </a:r>
            <a:r>
              <a:rPr lang="en-US" sz="1100" dirty="0" err="1">
                <a:latin typeface="Calibri" pitchFamily="34" charset="0"/>
              </a:rPr>
              <a:t>Galanopoulou</a:t>
            </a:r>
            <a:r>
              <a:rPr lang="en-US" sz="1100" dirty="0">
                <a:latin typeface="Calibri" pitchFamily="34" charset="0"/>
              </a:rPr>
              <a:t>, A. </a:t>
            </a:r>
            <a:r>
              <a:rPr lang="en-US" sz="1100" dirty="0" err="1">
                <a:latin typeface="Calibri" pitchFamily="34" charset="0"/>
              </a:rPr>
              <a:t>Katsigiannis</a:t>
            </a:r>
            <a:r>
              <a:rPr lang="en-US" sz="1100" dirty="0">
                <a:latin typeface="Calibri" pitchFamily="34" charset="0"/>
              </a:rPr>
              <a:t>, et al "Effect Of Reader Software In Image Quality Metrics Of X-Ray Computed Radiography Systems“, </a:t>
            </a:r>
            <a:r>
              <a:rPr lang="el-GR" sz="1100" dirty="0">
                <a:latin typeface="Calibri" pitchFamily="34" charset="0"/>
              </a:rPr>
              <a:t> </a:t>
            </a:r>
            <a:r>
              <a:rPr lang="en-US" sz="1100" dirty="0">
                <a:latin typeface="Calibri" pitchFamily="34" charset="0"/>
              </a:rPr>
              <a:t>RAP 2022 June 6-10, Book of Abstracts, 106, </a:t>
            </a:r>
            <a:r>
              <a:rPr lang="en-US" sz="1100" b="1" dirty="0">
                <a:latin typeface="Calibri" pitchFamily="34" charset="0"/>
              </a:rPr>
              <a:t>2022</a:t>
            </a:r>
            <a:r>
              <a:rPr lang="el-GR" sz="1100" dirty="0">
                <a:latin typeface="Calibri" pitchFamily="34" charset="0"/>
              </a:rPr>
              <a:t>. </a:t>
            </a:r>
            <a:r>
              <a:rPr lang="en-US" sz="1100" dirty="0">
                <a:latin typeface="Calibri" pitchFamily="34" charset="0"/>
              </a:rPr>
              <a:t> </a:t>
            </a:r>
            <a:r>
              <a:rPr lang="en-US" sz="1100" u="sng" dirty="0">
                <a:latin typeface="Calibri" pitchFamily="34" charset="0"/>
                <a:hlinkClick r:id="rId12"/>
              </a:rPr>
              <a:t>https://www.rap-conference.org/22/RAP_2022_Book_of_Abstracts.pdf</a:t>
            </a:r>
            <a:endParaRPr lang="en-US" sz="1100" dirty="0">
              <a:latin typeface="Calibri" pitchFamily="34" charset="0"/>
            </a:endParaRPr>
          </a:p>
          <a:p>
            <a:pPr marL="88900" indent="-88900">
              <a:buFont typeface="Arial" pitchFamily="34" charset="0"/>
              <a:buChar char="•"/>
            </a:pPr>
            <a:r>
              <a:rPr lang="en-US" sz="1100" dirty="0" err="1">
                <a:latin typeface="Calibri" pitchFamily="34" charset="0"/>
              </a:rPr>
              <a:t>Kyrikos</a:t>
            </a:r>
            <a:r>
              <a:rPr lang="en-US" sz="1100" dirty="0">
                <a:latin typeface="Calibri" pitchFamily="34" charset="0"/>
              </a:rPr>
              <a:t> </a:t>
            </a:r>
            <a:r>
              <a:rPr lang="el-GR" sz="1100" dirty="0">
                <a:latin typeface="Calibri" pitchFamily="34" charset="0"/>
              </a:rPr>
              <a:t>Κ</a:t>
            </a:r>
            <a:r>
              <a:rPr lang="en-US" sz="1100" dirty="0">
                <a:latin typeface="Calibri" pitchFamily="34" charset="0"/>
              </a:rPr>
              <a:t>, et al., “Infrared thermography as a measure of emotion response”, RAP 22 June 6-10, Book of Abstracts, 113, </a:t>
            </a:r>
            <a:r>
              <a:rPr lang="en-US" sz="1100" b="1" dirty="0">
                <a:latin typeface="Calibri" pitchFamily="34" charset="0"/>
              </a:rPr>
              <a:t>2022</a:t>
            </a:r>
            <a:r>
              <a:rPr lang="en-US" sz="1100" dirty="0">
                <a:latin typeface="Calibri" pitchFamily="34" charset="0"/>
              </a:rPr>
              <a:t>. </a:t>
            </a:r>
            <a:r>
              <a:rPr lang="el-GR" sz="1100" u="sng" dirty="0">
                <a:latin typeface="Calibri" pitchFamily="34" charset="0"/>
                <a:hlinkClick r:id="rId12"/>
              </a:rPr>
              <a:t>https://www.rap-conference.org/22/RAP_2022_Book_of_Abstracts.pdf</a:t>
            </a:r>
            <a:endParaRPr lang="en-US" sz="1100" dirty="0">
              <a:latin typeface="Calibri" pitchFamily="34" charset="0"/>
            </a:endParaRPr>
          </a:p>
        </p:txBody>
      </p:sp>
      <p:sp>
        <p:nvSpPr>
          <p:cNvPr id="12" name="Google Shape;557;p28">
            <a:extLst>
              <a:ext uri="{FF2B5EF4-FFF2-40B4-BE49-F238E27FC236}">
                <a16:creationId xmlns:a16="http://schemas.microsoft.com/office/drawing/2014/main" id="{BAF9586E-C6E8-2EDF-B87C-E461ED3CF390}"/>
              </a:ext>
            </a:extLst>
          </p:cNvPr>
          <p:cNvSpPr/>
          <p:nvPr/>
        </p:nvSpPr>
        <p:spPr>
          <a:xfrm>
            <a:off x="62753" y="3198188"/>
            <a:ext cx="488752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l-GR" sz="2400" b="1" dirty="0">
                <a:solidFill>
                  <a:schemeClr val="bg1"/>
                </a:solidFill>
                <a:latin typeface="Candara Light" panose="020E0502030303020204" pitchFamily="34" charset="0"/>
              </a:rPr>
              <a:t>ΣΥΝΔΕΣΗ ΔΙΔΑΣΚΑΛΙΑΣ </a:t>
            </a:r>
            <a:r>
              <a:rPr lang="en-US" sz="2400" b="1" dirty="0">
                <a:solidFill>
                  <a:schemeClr val="bg1"/>
                </a:solidFill>
                <a:latin typeface="Candara Light" panose="020E0502030303020204" pitchFamily="34" charset="0"/>
              </a:rPr>
              <a:t>&amp;</a:t>
            </a:r>
            <a:r>
              <a:rPr lang="el-GR" sz="2400" b="1" dirty="0">
                <a:solidFill>
                  <a:schemeClr val="bg1"/>
                </a:solidFill>
                <a:latin typeface="Candara Light" panose="020E0502030303020204" pitchFamily="34" charset="0"/>
              </a:rPr>
              <a:t> ΕΡΕΥΝΑΣ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47BACFC-B62F-E625-7967-6C2B1C17139B}"/>
              </a:ext>
            </a:extLst>
          </p:cNvPr>
          <p:cNvSpPr/>
          <p:nvPr/>
        </p:nvSpPr>
        <p:spPr>
          <a:xfrm>
            <a:off x="72160" y="3809789"/>
            <a:ext cx="48781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>
                <a:solidFill>
                  <a:schemeClr val="bg1"/>
                </a:solidFill>
                <a:latin typeface="Candara Light" panose="020E0502030303020204" pitchFamily="34" charset="0"/>
              </a:rPr>
              <a:t>Διπλωματικές εργασίες αποτελέσματα των οποίων έχουν δημοσιευτεί σε επιστημονικά συνέδρια ή περιοδικά</a:t>
            </a:r>
            <a:endParaRPr lang="en-US" b="1" dirty="0">
              <a:solidFill>
                <a:schemeClr val="bg1"/>
              </a:solidFill>
              <a:latin typeface="Candara Light" panose="020E0502030303020204" pitchFamily="34" charset="0"/>
            </a:endParaRPr>
          </a:p>
          <a:p>
            <a:pPr algn="just">
              <a:spcAft>
                <a:spcPts val="1200"/>
              </a:spcAft>
            </a:pPr>
            <a:r>
              <a:rPr lang="en-US" b="1" dirty="0">
                <a:solidFill>
                  <a:schemeClr val="bg1"/>
                </a:solidFill>
                <a:latin typeface="Candara Light" panose="020E0502030303020204" pitchFamily="34" charset="0"/>
              </a:rPr>
              <a:t>(</a:t>
            </a:r>
            <a:r>
              <a:rPr lang="el-GR" b="1" dirty="0">
                <a:solidFill>
                  <a:schemeClr val="bg1"/>
                </a:solidFill>
                <a:latin typeface="Candara Light" panose="020E0502030303020204" pitchFamily="34" charset="0"/>
              </a:rPr>
              <a:t>πρόσφατες εργασίες, ενδεικτικά</a:t>
            </a:r>
            <a:r>
              <a:rPr lang="en-US" b="1" dirty="0">
                <a:solidFill>
                  <a:schemeClr val="bg1"/>
                </a:solidFill>
                <a:latin typeface="Candara Light" panose="020E0502030303020204" pitchFamily="34" charset="0"/>
              </a:rPr>
              <a:t>)</a:t>
            </a:r>
            <a:r>
              <a:rPr lang="en-GB" b="1" dirty="0">
                <a:solidFill>
                  <a:schemeClr val="bg1"/>
                </a:solidFill>
                <a:latin typeface="Candara Light" panose="020E0502030303020204" pitchFamily="34" charset="0"/>
              </a:rPr>
              <a:t>:</a:t>
            </a:r>
            <a:endParaRPr lang="el-GR" b="1" dirty="0">
              <a:solidFill>
                <a:schemeClr val="bg1"/>
              </a:solidFill>
              <a:latin typeface="Candara Light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6938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5C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D42316-2A32-E7D7-721C-766268947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422" y="59151"/>
            <a:ext cx="4933784" cy="14813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628620-343B-A161-6578-179C1FA6C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33" y="59151"/>
            <a:ext cx="1507920" cy="148132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7903A6-54C3-4BB4-B5FF-6B54614B1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6C0C8-6A41-4116-B5E0-C52FD6507F55}" type="slidenum">
              <a:rPr lang="en-US" smtClean="0"/>
              <a:t>8</a:t>
            </a:fld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57378E6-0B1D-2F81-0814-42D323B5EFE5}"/>
              </a:ext>
            </a:extLst>
          </p:cNvPr>
          <p:cNvSpPr txBox="1"/>
          <p:nvPr/>
        </p:nvSpPr>
        <p:spPr>
          <a:xfrm>
            <a:off x="38100" y="2841551"/>
            <a:ext cx="2876550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dirty="0">
                <a:solidFill>
                  <a:srgbClr val="FFFF00"/>
                </a:solidFill>
                <a:latin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https://bme.uniwa.gr/department/collaboration/</a:t>
            </a:r>
            <a:endParaRPr lang="en-US" sz="1050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B3F2C5-4B4C-A471-CE61-53CB20B557CE}"/>
              </a:ext>
            </a:extLst>
          </p:cNvPr>
          <p:cNvSpPr txBox="1"/>
          <p:nvPr/>
        </p:nvSpPr>
        <p:spPr>
          <a:xfrm>
            <a:off x="72161" y="2072562"/>
            <a:ext cx="2969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l-GR" b="1" spc="-5" dirty="0">
                <a:solidFill>
                  <a:schemeClr val="bg1"/>
                </a:solidFill>
                <a:latin typeface="Candara Light" panose="020E0502030303020204" pitchFamily="34" charset="0"/>
              </a:rPr>
              <a:t>ΕΠΙΣΤΗΜΟΝΙΚΕΣ ΣΥΝΕΡΓΑΣΙΕΣ</a:t>
            </a:r>
          </a:p>
        </p:txBody>
      </p:sp>
      <p:cxnSp>
        <p:nvCxnSpPr>
          <p:cNvPr id="12" name="Ευθεία γραμμή σύνδεσης 12">
            <a:extLst>
              <a:ext uri="{FF2B5EF4-FFF2-40B4-BE49-F238E27FC236}">
                <a16:creationId xmlns:a16="http://schemas.microsoft.com/office/drawing/2014/main" id="{361A7955-0B00-333A-A6B3-F3B6E8B4ED85}"/>
              </a:ext>
            </a:extLst>
          </p:cNvPr>
          <p:cNvCxnSpPr>
            <a:cxnSpLocks/>
          </p:cNvCxnSpPr>
          <p:nvPr/>
        </p:nvCxnSpPr>
        <p:spPr>
          <a:xfrm flipH="1">
            <a:off x="117233" y="2783635"/>
            <a:ext cx="2683117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Ευθεία γραμμή σύνδεσης 12">
            <a:extLst>
              <a:ext uri="{FF2B5EF4-FFF2-40B4-BE49-F238E27FC236}">
                <a16:creationId xmlns:a16="http://schemas.microsoft.com/office/drawing/2014/main" id="{1842696A-EF2D-7885-0F24-96C1F399288B}"/>
              </a:ext>
            </a:extLst>
          </p:cNvPr>
          <p:cNvCxnSpPr>
            <a:cxnSpLocks/>
          </p:cNvCxnSpPr>
          <p:nvPr/>
        </p:nvCxnSpPr>
        <p:spPr>
          <a:xfrm flipH="1">
            <a:off x="117233" y="1979960"/>
            <a:ext cx="2683117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>
            <a:extLst>
              <a:ext uri="{FF2B5EF4-FFF2-40B4-BE49-F238E27FC236}">
                <a16:creationId xmlns:a16="http://schemas.microsoft.com/office/drawing/2014/main" id="{96E41577-D6A8-DE6D-E45F-A1288841C4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38525" y="1968099"/>
            <a:ext cx="8267700" cy="4753375"/>
          </a:xfrm>
        </p:spPr>
        <p:txBody>
          <a:bodyPr>
            <a:noAutofit/>
          </a:bodyPr>
          <a:lstStyle/>
          <a:p>
            <a:pPr algn="just"/>
            <a:r>
              <a:rPr lang="el-GR" sz="1600" dirty="0">
                <a:solidFill>
                  <a:srgbClr val="FFC000"/>
                </a:solidFill>
              </a:rPr>
              <a:t>Μνημόνιο Συνεργασίας με την </a:t>
            </a:r>
            <a:r>
              <a:rPr lang="el-GR" sz="1600" dirty="0" err="1">
                <a:solidFill>
                  <a:srgbClr val="FFC000"/>
                </a:solidFill>
              </a:rPr>
              <a:t>Crystal</a:t>
            </a:r>
            <a:r>
              <a:rPr lang="el-GR" sz="1600" dirty="0">
                <a:solidFill>
                  <a:srgbClr val="FFC000"/>
                </a:solidFill>
              </a:rPr>
              <a:t> </a:t>
            </a:r>
            <a:r>
              <a:rPr lang="el-GR" sz="1600" dirty="0" err="1">
                <a:solidFill>
                  <a:srgbClr val="FFC000"/>
                </a:solidFill>
              </a:rPr>
              <a:t>Clear</a:t>
            </a:r>
            <a:r>
              <a:rPr lang="el-GR" sz="1600" dirty="0">
                <a:solidFill>
                  <a:srgbClr val="FFC000"/>
                </a:solidFill>
              </a:rPr>
              <a:t> </a:t>
            </a:r>
            <a:r>
              <a:rPr lang="el-GR" sz="1600" dirty="0" err="1">
                <a:solidFill>
                  <a:srgbClr val="FFC000"/>
                </a:solidFill>
              </a:rPr>
              <a:t>Collaboration</a:t>
            </a:r>
            <a:r>
              <a:rPr lang="el-GR" sz="1600" dirty="0">
                <a:solidFill>
                  <a:srgbClr val="FFC000"/>
                </a:solidFill>
              </a:rPr>
              <a:t> (</a:t>
            </a:r>
            <a:r>
              <a:rPr lang="en-US" sz="1600" dirty="0">
                <a:solidFill>
                  <a:srgbClr val="FFC000"/>
                </a:solidFill>
              </a:rPr>
              <a:t>CCC)</a:t>
            </a:r>
            <a:r>
              <a:rPr lang="el-GR" sz="1600" dirty="0">
                <a:solidFill>
                  <a:srgbClr val="FFC000"/>
                </a:solidFill>
              </a:rPr>
              <a:t> του </a:t>
            </a:r>
            <a:r>
              <a:rPr lang="en-US" sz="1600" dirty="0">
                <a:solidFill>
                  <a:srgbClr val="FFC000"/>
                </a:solidFill>
              </a:rPr>
              <a:t>CERN</a:t>
            </a:r>
            <a:endParaRPr lang="el-GR" sz="1600" dirty="0">
              <a:solidFill>
                <a:srgbClr val="FFC000"/>
              </a:solidFill>
            </a:endParaRPr>
          </a:p>
          <a:p>
            <a:pPr marL="285750" indent="-285750" algn="just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l-GR" sz="1200" dirty="0">
                <a:solidFill>
                  <a:schemeClr val="bg1"/>
                </a:solidFill>
              </a:rPr>
              <a:t>Με πρωτοβουλία του Τμήματος Μηχανικών Βιοϊατρικής, συμφωνία ένταξης του Πανεπιστημίου Δυτικής Αττικής (ΠΑ.Δ.Α.) στη Διεθνή Επιστημονική Κοινότητα </a:t>
            </a:r>
            <a:r>
              <a:rPr lang="en-US" sz="1200" dirty="0">
                <a:solidFill>
                  <a:schemeClr val="bg1"/>
                </a:solidFill>
              </a:rPr>
              <a:t>Crystal Clear Collaboration (CCC) </a:t>
            </a:r>
            <a:r>
              <a:rPr lang="el-GR" sz="1200" dirty="0">
                <a:solidFill>
                  <a:schemeClr val="bg1"/>
                </a:solidFill>
              </a:rPr>
              <a:t>συνυπέγραψαν η </a:t>
            </a:r>
            <a:r>
              <a:rPr lang="en-US" sz="1200" dirty="0">
                <a:solidFill>
                  <a:schemeClr val="bg1"/>
                </a:solidFill>
              </a:rPr>
              <a:t>Professor </a:t>
            </a:r>
            <a:r>
              <a:rPr lang="en-US" sz="1200" dirty="0" err="1">
                <a:solidFill>
                  <a:schemeClr val="bg1"/>
                </a:solidFill>
              </a:rPr>
              <a:t>Etiennette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Auffray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Hillemanns</a:t>
            </a:r>
            <a:r>
              <a:rPr lang="en-US" sz="1200" dirty="0">
                <a:solidFill>
                  <a:schemeClr val="bg1"/>
                </a:solidFill>
              </a:rPr>
              <a:t>, </a:t>
            </a:r>
            <a:r>
              <a:rPr lang="en-US" sz="1200" dirty="0" err="1">
                <a:solidFill>
                  <a:schemeClr val="bg1"/>
                </a:solidFill>
              </a:rPr>
              <a:t>spokeperson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l-GR" sz="1200" dirty="0">
                <a:solidFill>
                  <a:schemeClr val="bg1"/>
                </a:solidFill>
              </a:rPr>
              <a:t>της </a:t>
            </a:r>
            <a:r>
              <a:rPr lang="en-US" sz="1200" dirty="0">
                <a:solidFill>
                  <a:schemeClr val="bg1"/>
                </a:solidFill>
              </a:rPr>
              <a:t>Crystal Clear Collaboration </a:t>
            </a:r>
            <a:r>
              <a:rPr lang="el-GR" sz="1200" dirty="0">
                <a:solidFill>
                  <a:schemeClr val="bg1"/>
                </a:solidFill>
              </a:rPr>
              <a:t>του </a:t>
            </a:r>
            <a:r>
              <a:rPr lang="en-US" sz="1200" dirty="0">
                <a:solidFill>
                  <a:schemeClr val="bg1"/>
                </a:solidFill>
              </a:rPr>
              <a:t>CERN </a:t>
            </a:r>
            <a:r>
              <a:rPr lang="el-GR" sz="1200" dirty="0">
                <a:solidFill>
                  <a:schemeClr val="bg1"/>
                </a:solidFill>
              </a:rPr>
              <a:t>με έδρα την Γενεύη της Ελβετίας, και ο Πρύτανης του Πανεπιστημίου Δυτικής Αττικής, Καθηγητής Παναγιώτης </a:t>
            </a:r>
            <a:r>
              <a:rPr lang="el-GR" sz="1200" dirty="0" err="1">
                <a:solidFill>
                  <a:schemeClr val="bg1"/>
                </a:solidFill>
              </a:rPr>
              <a:t>Καλδής</a:t>
            </a:r>
            <a:r>
              <a:rPr lang="el-GR" sz="1200" dirty="0">
                <a:solidFill>
                  <a:schemeClr val="bg1"/>
                </a:solidFill>
              </a:rPr>
              <a:t>. </a:t>
            </a:r>
            <a:endParaRPr lang="el-GR" sz="1600" dirty="0">
              <a:solidFill>
                <a:schemeClr val="bg1"/>
              </a:solidFill>
            </a:endParaRPr>
          </a:p>
          <a:p>
            <a:pPr algn="l">
              <a:spcBef>
                <a:spcPts val="900"/>
              </a:spcBef>
            </a:pPr>
            <a:r>
              <a:rPr lang="el-GR" sz="1600" dirty="0">
                <a:solidFill>
                  <a:srgbClr val="FFC000"/>
                </a:solidFill>
              </a:rPr>
              <a:t>Πρωτόκολλο Συνεργασίας με το Γενικό Νοσοκομείου Αθηνών, ΚΟΡΓΙΑΛΕΝΕΙΟ-ΜΠΕΝΑΚΕΙΟ Ε.Ε.Σ</a:t>
            </a:r>
          </a:p>
          <a:p>
            <a:pPr marL="285750" indent="-285750" algn="just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l-GR" sz="1200" dirty="0">
                <a:solidFill>
                  <a:schemeClr val="bg1"/>
                </a:solidFill>
              </a:rPr>
              <a:t>Στις 19/2/2021 υπεγράφη Πρωτόκολλο (Μνημόνιο) συνεργασίας μεταξύ του Πανεπιστημίου Δυτικής Αττικής με το Νοσοκομείο ΓΝΑ «ΚΟΡΓΙΑΛΕΝΕΙΟ-ΜΠΕΝΑΚΕΙΟ» ΕΕΣ με πρωτοβουλία του Δ/</a:t>
            </a:r>
            <a:r>
              <a:rPr lang="el-GR" sz="1200" dirty="0" err="1">
                <a:solidFill>
                  <a:schemeClr val="bg1"/>
                </a:solidFill>
              </a:rPr>
              <a:t>ντη</a:t>
            </a:r>
            <a:r>
              <a:rPr lang="el-GR" sz="1200" dirty="0">
                <a:solidFill>
                  <a:schemeClr val="bg1"/>
                </a:solidFill>
              </a:rPr>
              <a:t> του ερευνητικού εργαστηρίου  Ακτινοφυσικής, Τεχνολογίας Υλικών και Βιοϊατρικής Απεικόνισης (ΑΚΤΥΒΑ) του Τμήματος Μηχανικών Βιοϊατρικής.</a:t>
            </a:r>
            <a:endParaRPr lang="el-GR" sz="1600" dirty="0">
              <a:solidFill>
                <a:schemeClr val="bg1"/>
              </a:solidFill>
            </a:endParaRPr>
          </a:p>
          <a:p>
            <a:pPr algn="just">
              <a:spcBef>
                <a:spcPts val="900"/>
              </a:spcBef>
            </a:pPr>
            <a:r>
              <a:rPr lang="el-GR" sz="1600" dirty="0">
                <a:solidFill>
                  <a:srgbClr val="FFC000"/>
                </a:solidFill>
              </a:rPr>
              <a:t>Συνεργασία με το Νοσοκομείο “Γ. Γεννηματάς” και το Γενικό Νοσοκομείο Μεσσηνίας-Νοσηλευτική Μονάδα Καλαμάτας</a:t>
            </a:r>
          </a:p>
          <a:p>
            <a:pPr marL="285750" indent="-285750" algn="just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l-GR" sz="1200" dirty="0">
                <a:solidFill>
                  <a:schemeClr val="bg1"/>
                </a:solidFill>
              </a:rPr>
              <a:t>Στο πλαίσιο της υποβολής ερευνητικού έργου στο ΕΛ.ΙΔ.Ε.Κ. υπάρχει συμφωνία συνεργασίας του Εργαστηρίου Τεχνητής-Υπολογιστική Νοημοσύνης και Διεπιστημονικών Εφαρμογών (ΤΥΝΔΕ) του Τμήματος Μηχανικών Βιοϊατρικής και δύο Νοσοκομείων: Γενικό Νοσοκομείο Αθηνών “Γ. Γεννηματάς” και Γενικό Νοσοκομείο Μεσσηνίας-Νοσηλευτική Μονάδα Καλαμάτας.</a:t>
            </a:r>
          </a:p>
          <a:p>
            <a:pPr algn="just">
              <a:spcBef>
                <a:spcPts val="900"/>
              </a:spcBef>
            </a:pPr>
            <a:r>
              <a:rPr lang="el-GR" sz="1600" dirty="0">
                <a:solidFill>
                  <a:srgbClr val="FFC000"/>
                </a:solidFill>
              </a:rPr>
              <a:t>Μνημόνιο Συνεργασίας με το Πανεπιστήμιο του </a:t>
            </a:r>
            <a:r>
              <a:rPr lang="el-GR" sz="1600" dirty="0" err="1">
                <a:solidFill>
                  <a:srgbClr val="FFC000"/>
                </a:solidFill>
              </a:rPr>
              <a:t>Plymouth</a:t>
            </a:r>
            <a:r>
              <a:rPr lang="el-GR" sz="1600" dirty="0">
                <a:solidFill>
                  <a:srgbClr val="FFC000"/>
                </a:solidFill>
              </a:rPr>
              <a:t>, UK</a:t>
            </a:r>
          </a:p>
          <a:p>
            <a:pPr marL="285750" indent="-285750" algn="just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l-GR" sz="1200" dirty="0">
                <a:solidFill>
                  <a:schemeClr val="bg1"/>
                </a:solidFill>
              </a:rPr>
              <a:t>Στο πλαίσιο πρωτοκόλλου συνεργασίας που </a:t>
            </a:r>
            <a:r>
              <a:rPr lang="el-GR" sz="1200" dirty="0" err="1">
                <a:solidFill>
                  <a:schemeClr val="bg1"/>
                </a:solidFill>
              </a:rPr>
              <a:t>υπεγράφει</a:t>
            </a:r>
            <a:r>
              <a:rPr lang="el-GR" sz="1200" dirty="0">
                <a:solidFill>
                  <a:schemeClr val="bg1"/>
                </a:solidFill>
              </a:rPr>
              <a:t> μεταξύ του MSc </a:t>
            </a:r>
            <a:r>
              <a:rPr lang="el-GR" sz="1200" dirty="0" err="1">
                <a:solidFill>
                  <a:schemeClr val="bg1"/>
                </a:solidFill>
              </a:rPr>
              <a:t>Medical</a:t>
            </a:r>
            <a:r>
              <a:rPr lang="el-GR" sz="1200" dirty="0">
                <a:solidFill>
                  <a:schemeClr val="bg1"/>
                </a:solidFill>
              </a:rPr>
              <a:t> Engineering του Πανεπιστημίου του </a:t>
            </a:r>
            <a:r>
              <a:rPr lang="el-GR" sz="1200" dirty="0" err="1">
                <a:solidFill>
                  <a:schemeClr val="bg1"/>
                </a:solidFill>
              </a:rPr>
              <a:t>Plymouth</a:t>
            </a:r>
            <a:r>
              <a:rPr lang="el-GR" sz="1200" dirty="0">
                <a:solidFill>
                  <a:schemeClr val="bg1"/>
                </a:solidFill>
              </a:rPr>
              <a:t> με το ξενόγλωσσο ΠΜΣ  Biomedical Engineering &amp; Technology του Τμήματος την άνοιξη του 2023, φοιτητές κάθε ενός από τα δύο μεταπτυχιακά προγράμματα μπορούν να παρακολουθήσουν ένα εξάμηνο σπουδών στο έτερο πρόγραμμα.</a:t>
            </a:r>
          </a:p>
          <a:p>
            <a:pPr algn="just">
              <a:spcBef>
                <a:spcPts val="900"/>
              </a:spcBef>
            </a:pPr>
            <a:r>
              <a:rPr lang="el-GR" sz="1600" dirty="0">
                <a:solidFill>
                  <a:srgbClr val="FFC000"/>
                </a:solidFill>
              </a:rPr>
              <a:t>Μνημόνιο Συνεργασίας με την Aegean </a:t>
            </a:r>
            <a:r>
              <a:rPr lang="el-GR" sz="1600" dirty="0" err="1">
                <a:solidFill>
                  <a:srgbClr val="FFC000"/>
                </a:solidFill>
              </a:rPr>
              <a:t>Rebreath</a:t>
            </a:r>
            <a:endParaRPr lang="el-GR" sz="1600" dirty="0">
              <a:solidFill>
                <a:srgbClr val="FFC000"/>
              </a:solidFill>
            </a:endParaRPr>
          </a:p>
          <a:p>
            <a:pPr marL="285750" indent="-285750" algn="just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l-GR" sz="1200" dirty="0">
                <a:solidFill>
                  <a:schemeClr val="bg1"/>
                </a:solidFill>
              </a:rPr>
              <a:t>Στις 13/2/2020, με πρωτοβουλία του Τμήματος Μηχανικών Βιοϊατρικής, </a:t>
            </a:r>
            <a:r>
              <a:rPr lang="el-GR" sz="1200" dirty="0" err="1">
                <a:solidFill>
                  <a:schemeClr val="bg1"/>
                </a:solidFill>
              </a:rPr>
              <a:t>υπεγράφει</a:t>
            </a:r>
            <a:r>
              <a:rPr lang="el-GR" sz="1200" dirty="0">
                <a:solidFill>
                  <a:schemeClr val="bg1"/>
                </a:solidFill>
              </a:rPr>
              <a:t> Μνημόνιο Συνεργασίας μεταξύ του Πανεπιστημίου Δυτικής Αττικής και της περιβαλλοντικής οργάνωσης Aegean </a:t>
            </a:r>
            <a:r>
              <a:rPr lang="el-GR" sz="1200" dirty="0" err="1">
                <a:solidFill>
                  <a:schemeClr val="bg1"/>
                </a:solidFill>
              </a:rPr>
              <a:t>Rebreath</a:t>
            </a:r>
            <a:r>
              <a:rPr lang="el-GR" sz="1200" dirty="0">
                <a:solidFill>
                  <a:schemeClr val="bg1"/>
                </a:solidFill>
              </a:rPr>
              <a:t> για την ανάπτυξη ερευνητικού έργου σχετικά με την αντιμετώπιση της θαλάσσιας ρύπανσης από τα </a:t>
            </a:r>
            <a:r>
              <a:rPr lang="el-GR" sz="1200" dirty="0" err="1">
                <a:solidFill>
                  <a:schemeClr val="bg1"/>
                </a:solidFill>
              </a:rPr>
              <a:t>μακρο</a:t>
            </a:r>
            <a:r>
              <a:rPr lang="el-GR" sz="1200" dirty="0">
                <a:solidFill>
                  <a:schemeClr val="bg1"/>
                </a:solidFill>
              </a:rPr>
              <a:t>- και </a:t>
            </a:r>
            <a:r>
              <a:rPr lang="el-GR" sz="1200" dirty="0" err="1">
                <a:solidFill>
                  <a:schemeClr val="bg1"/>
                </a:solidFill>
              </a:rPr>
              <a:t>μικροπλαστικά</a:t>
            </a:r>
            <a:r>
              <a:rPr lang="el-GR" sz="12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932B4F8-758F-4400-0A59-88B69E5E4B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98" t="3198"/>
          <a:stretch/>
        </p:blipFill>
        <p:spPr>
          <a:xfrm>
            <a:off x="9979661" y="1935975"/>
            <a:ext cx="1649550" cy="27317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AE9EF78-5932-D7CC-86AF-147A96B0589C}"/>
              </a:ext>
            </a:extLst>
          </p:cNvPr>
          <p:cNvSpPr txBox="1"/>
          <p:nvPr/>
        </p:nvSpPr>
        <p:spPr>
          <a:xfrm rot="19217700">
            <a:off x="786460" y="4026284"/>
            <a:ext cx="17576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1200"/>
              </a:spcBef>
            </a:pPr>
            <a:r>
              <a:rPr lang="el-GR" sz="2400" dirty="0">
                <a:solidFill>
                  <a:schemeClr val="bg1"/>
                </a:solidFill>
              </a:rPr>
              <a:t>Ενδεικτικά:</a:t>
            </a:r>
          </a:p>
        </p:txBody>
      </p:sp>
    </p:spTree>
    <p:extLst>
      <p:ext uri="{BB962C8B-B14F-4D97-AF65-F5344CB8AC3E}">
        <p14:creationId xmlns:p14="http://schemas.microsoft.com/office/powerpoint/2010/main" val="36068882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5C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D42316-2A32-E7D7-721C-766268947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422" y="59151"/>
            <a:ext cx="4933784" cy="14813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628620-343B-A161-6578-179C1FA6C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33" y="59151"/>
            <a:ext cx="1507920" cy="14813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49110E9-EA8B-FC03-ABA5-BFC0858A2C06}"/>
              </a:ext>
            </a:extLst>
          </p:cNvPr>
          <p:cNvSpPr txBox="1"/>
          <p:nvPr/>
        </p:nvSpPr>
        <p:spPr>
          <a:xfrm>
            <a:off x="72161" y="2072562"/>
            <a:ext cx="2969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l-GR" b="1" spc="-5" dirty="0">
                <a:solidFill>
                  <a:schemeClr val="bg1"/>
                </a:solidFill>
                <a:latin typeface="Candara Light" panose="020E0502030303020204" pitchFamily="34" charset="0"/>
              </a:rPr>
              <a:t>ΠΡΟΠΤΥΧΙΑΚΟ</a:t>
            </a:r>
          </a:p>
          <a:p>
            <a:pPr fontAlgn="base"/>
            <a:r>
              <a:rPr lang="el-GR" b="1" spc="-5" dirty="0">
                <a:solidFill>
                  <a:schemeClr val="bg1"/>
                </a:solidFill>
                <a:latin typeface="Candara Light" panose="020E0502030303020204" pitchFamily="34" charset="0"/>
              </a:rPr>
              <a:t>ΠΡΟΓΡΑΜΜΑ ΣΠΟΥΔΩΝ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7903A6-54C3-4BB4-B5FF-6B54614B1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6C0C8-6A41-4116-B5E0-C52FD6507F55}" type="slidenum">
              <a:rPr lang="en-US" smtClean="0"/>
              <a:t>9</a:t>
            </a:fld>
            <a:endParaRPr lang="en-US"/>
          </a:p>
        </p:txBody>
      </p:sp>
      <p:cxnSp>
        <p:nvCxnSpPr>
          <p:cNvPr id="15" name="Ευθεία γραμμή σύνδεσης 12">
            <a:extLst>
              <a:ext uri="{FF2B5EF4-FFF2-40B4-BE49-F238E27FC236}">
                <a16:creationId xmlns:a16="http://schemas.microsoft.com/office/drawing/2014/main" id="{DE634D6E-2FAB-C404-4225-3668F5A383F8}"/>
              </a:ext>
            </a:extLst>
          </p:cNvPr>
          <p:cNvCxnSpPr>
            <a:cxnSpLocks/>
          </p:cNvCxnSpPr>
          <p:nvPr/>
        </p:nvCxnSpPr>
        <p:spPr>
          <a:xfrm flipH="1">
            <a:off x="117233" y="2783635"/>
            <a:ext cx="2683117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Ευθεία γραμμή σύνδεσης 12">
            <a:extLst>
              <a:ext uri="{FF2B5EF4-FFF2-40B4-BE49-F238E27FC236}">
                <a16:creationId xmlns:a16="http://schemas.microsoft.com/office/drawing/2014/main" id="{2F7FB1BC-C5A5-B94B-C005-DA9F41B55B7A}"/>
              </a:ext>
            </a:extLst>
          </p:cNvPr>
          <p:cNvCxnSpPr>
            <a:cxnSpLocks/>
          </p:cNvCxnSpPr>
          <p:nvPr/>
        </p:nvCxnSpPr>
        <p:spPr>
          <a:xfrm flipH="1">
            <a:off x="117233" y="1979960"/>
            <a:ext cx="2683117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oogle Shape;144;p3">
            <a:extLst>
              <a:ext uri="{FF2B5EF4-FFF2-40B4-BE49-F238E27FC236}">
                <a16:creationId xmlns:a16="http://schemas.microsoft.com/office/drawing/2014/main" id="{4EC91258-EF6A-FA66-5D80-8297D0523082}"/>
              </a:ext>
            </a:extLst>
          </p:cNvPr>
          <p:cNvCxnSpPr/>
          <p:nvPr/>
        </p:nvCxnSpPr>
        <p:spPr>
          <a:xfrm flipH="1">
            <a:off x="11729617" y="2071528"/>
            <a:ext cx="4234" cy="2005956"/>
          </a:xfrm>
          <a:prstGeom prst="straightConnector1">
            <a:avLst/>
          </a:prstGeom>
          <a:noFill/>
          <a:ln w="57150" cap="flat" cmpd="sng">
            <a:solidFill>
              <a:srgbClr val="20386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" name="Google Shape;146;p3">
            <a:extLst>
              <a:ext uri="{FF2B5EF4-FFF2-40B4-BE49-F238E27FC236}">
                <a16:creationId xmlns:a16="http://schemas.microsoft.com/office/drawing/2014/main" id="{EF3A48CA-2EA0-5446-DCEF-5FDCFA678F98}"/>
              </a:ext>
            </a:extLst>
          </p:cNvPr>
          <p:cNvSpPr/>
          <p:nvPr/>
        </p:nvSpPr>
        <p:spPr>
          <a:xfrm>
            <a:off x="3255073" y="2257248"/>
            <a:ext cx="821387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Το ΠΠΣ του Τμήματος Μηχανικών Βιοϊατρικής σχεδιάστηκε λαμβάνοντας υπόψη τις προδιαγραφές της ΕΘ.Α.Α.Ε και απονέμει ενιαίο και αδιάσπαστο τίτλο σπουδών μεταπτυχιακού επιπέδου (Επίπεδο 7 – </a:t>
            </a:r>
            <a:r>
              <a:rPr lang="el-GR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integrated</a:t>
            </a:r>
            <a:r>
              <a:rPr lang="el-GR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master</a:t>
            </a:r>
            <a:r>
              <a:rPr lang="el-GR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) </a:t>
            </a:r>
            <a:endParaRPr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" name="Google Shape;147;p3">
            <a:extLst>
              <a:ext uri="{FF2B5EF4-FFF2-40B4-BE49-F238E27FC236}">
                <a16:creationId xmlns:a16="http://schemas.microsoft.com/office/drawing/2014/main" id="{4B700BBA-1419-9F45-2342-A5D159A6DED3}"/>
              </a:ext>
            </a:extLst>
          </p:cNvPr>
          <p:cNvCxnSpPr/>
          <p:nvPr/>
        </p:nvCxnSpPr>
        <p:spPr>
          <a:xfrm>
            <a:off x="6441359" y="896546"/>
            <a:ext cx="0" cy="490151"/>
          </a:xfrm>
          <a:prstGeom prst="straightConnector1">
            <a:avLst/>
          </a:prstGeom>
          <a:noFill/>
          <a:ln w="57150" cap="flat" cmpd="sng">
            <a:solidFill>
              <a:srgbClr val="20386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" name="Google Shape;148;p3">
            <a:extLst>
              <a:ext uri="{FF2B5EF4-FFF2-40B4-BE49-F238E27FC236}">
                <a16:creationId xmlns:a16="http://schemas.microsoft.com/office/drawing/2014/main" id="{D828C303-1170-EB31-7F8C-E164E3B81195}"/>
              </a:ext>
            </a:extLst>
          </p:cNvPr>
          <p:cNvSpPr/>
          <p:nvPr/>
        </p:nvSpPr>
        <p:spPr>
          <a:xfrm>
            <a:off x="3313701" y="3327368"/>
            <a:ext cx="2829712" cy="919505"/>
          </a:xfrm>
          <a:prstGeom prst="rect">
            <a:avLst/>
          </a:prstGeom>
          <a:solidFill>
            <a:srgbClr val="D8E2F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8000" tIns="72000" rIns="108000" bIns="108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l-G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Διάρκεια 5 ετών (10 </a:t>
            </a:r>
            <a:r>
              <a:rPr lang="el-GR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ακαδ</a:t>
            </a:r>
            <a:r>
              <a:rPr lang="el-G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εξ.)</a:t>
            </a:r>
            <a:endParaRPr sz="16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l-GR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300 πιστωτικές μονάδες ECTS</a:t>
            </a:r>
            <a:endParaRPr sz="16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l-GR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 μονάδες /εξάμηνο</a:t>
            </a:r>
            <a:endParaRPr sz="16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49;p3">
            <a:extLst>
              <a:ext uri="{FF2B5EF4-FFF2-40B4-BE49-F238E27FC236}">
                <a16:creationId xmlns:a16="http://schemas.microsoft.com/office/drawing/2014/main" id="{4ADD5CC1-2016-92E7-32ED-F6B0957E015F}"/>
              </a:ext>
            </a:extLst>
          </p:cNvPr>
          <p:cNvSpPr/>
          <p:nvPr/>
        </p:nvSpPr>
        <p:spPr>
          <a:xfrm>
            <a:off x="3313701" y="4368679"/>
            <a:ext cx="4650731" cy="1063466"/>
          </a:xfrm>
          <a:prstGeom prst="rect">
            <a:avLst/>
          </a:prstGeom>
          <a:solidFill>
            <a:srgbClr val="FBE4D4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8000" tIns="72000" rIns="108000" bIns="108000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l-GR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77 </a:t>
            </a:r>
            <a:r>
              <a:rPr lang="el-GR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προσφερόμενα μαθήματα 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l-GR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Πρακτική άσκηση</a:t>
            </a:r>
            <a:r>
              <a:rPr lang="el-GR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(προαιρετική ή 2 μαθήματα)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l-GR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Διπλωματική Εργασία</a:t>
            </a:r>
            <a:r>
              <a:rPr lang="el-GR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(Υποχρεωτική)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50;p3">
            <a:extLst>
              <a:ext uri="{FF2B5EF4-FFF2-40B4-BE49-F238E27FC236}">
                <a16:creationId xmlns:a16="http://schemas.microsoft.com/office/drawing/2014/main" id="{0B6FFA40-F566-F2BA-0386-4018B81E7DC6}"/>
              </a:ext>
            </a:extLst>
          </p:cNvPr>
          <p:cNvSpPr/>
          <p:nvPr/>
        </p:nvSpPr>
        <p:spPr>
          <a:xfrm>
            <a:off x="3313701" y="5613733"/>
            <a:ext cx="5365547" cy="950552"/>
          </a:xfrm>
          <a:prstGeom prst="rect">
            <a:avLst/>
          </a:prstGeom>
          <a:solidFill>
            <a:srgbClr val="D8E2F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8000" tIns="72000" rIns="108000" bIns="108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Προϋποθέσεις λήψης Διπλώματος Μηχανικού Βιοϊατρικής</a:t>
            </a:r>
            <a:endParaRPr sz="16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l-GR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Επιτυχής παρακολούθηση </a:t>
            </a:r>
            <a:r>
              <a:rPr lang="el-GR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61 </a:t>
            </a:r>
            <a:r>
              <a:rPr lang="el-GR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(ή </a:t>
            </a:r>
            <a:r>
              <a:rPr lang="el-GR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63</a:t>
            </a:r>
            <a:r>
              <a:rPr lang="el-GR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μαθημάτων 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l-GR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εκπόνηση </a:t>
            </a:r>
            <a:r>
              <a:rPr lang="el-GR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διπλωματικής εργασίας</a:t>
            </a:r>
            <a:r>
              <a:rPr lang="el-GR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 (10</a:t>
            </a:r>
            <a:r>
              <a:rPr lang="el-GR" sz="1600" b="0" i="0" u="none" strike="noStrike" cap="none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ο</a:t>
            </a:r>
            <a:r>
              <a:rPr lang="el-GR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εξάμηνο 30 ECTS)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145;p3">
            <a:extLst>
              <a:ext uri="{FF2B5EF4-FFF2-40B4-BE49-F238E27FC236}">
                <a16:creationId xmlns:a16="http://schemas.microsoft.com/office/drawing/2014/main" id="{C911BB81-979A-B6D3-C6D0-7558618D121D}"/>
              </a:ext>
            </a:extLst>
          </p:cNvPr>
          <p:cNvSpPr/>
          <p:nvPr/>
        </p:nvSpPr>
        <p:spPr>
          <a:xfrm>
            <a:off x="3253262" y="1817035"/>
            <a:ext cx="146867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l-GR" sz="2400" b="1" i="0" u="none" strike="noStrike" cap="none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Δομή ΠΠΣ</a:t>
            </a:r>
            <a:endParaRPr sz="2400" b="0" i="0" u="none" strike="noStrike" cap="none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224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15NN.gJcUuFzAsinRL1zg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1383</TotalTime>
  <Words>3739</Words>
  <Application>Microsoft Office PowerPoint</Application>
  <PresentationFormat>Widescreen</PresentationFormat>
  <Paragraphs>407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Baskerville Old Face</vt:lpstr>
      <vt:lpstr>Calibri</vt:lpstr>
      <vt:lpstr>Calibri Light</vt:lpstr>
      <vt:lpstr>Candara Light</vt:lpstr>
      <vt:lpstr>Century Gothic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Τμήματος Μηχανικών Βιοϊατρικής - Πανεπιστήμιο Δυτικής Αττικής</dc:title>
  <dc:creator>Ioannis Kalatzis</dc:creator>
  <cp:lastModifiedBy>Ioannis Kalatzis</cp:lastModifiedBy>
  <cp:revision>72</cp:revision>
  <dcterms:created xsi:type="dcterms:W3CDTF">2023-04-20T18:05:17Z</dcterms:created>
  <dcterms:modified xsi:type="dcterms:W3CDTF">2025-05-21T13:56:18Z</dcterms:modified>
</cp:coreProperties>
</file>